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4"/>
    <p:sldMasterId id="2147483652" r:id="rId5"/>
    <p:sldMasterId id="2147483664" r:id="rId6"/>
    <p:sldMasterId id="2147483689" r:id="rId7"/>
    <p:sldMasterId id="2147483677" r:id="rId8"/>
    <p:sldMasterId id="2147483713" r:id="rId9"/>
  </p:sldMasterIdLst>
  <p:notesMasterIdLst>
    <p:notesMasterId r:id="rId41"/>
  </p:notesMasterIdLst>
  <p:handoutMasterIdLst>
    <p:handoutMasterId r:id="rId42"/>
  </p:handoutMasterIdLst>
  <p:sldIdLst>
    <p:sldId id="345" r:id="rId10"/>
    <p:sldId id="347" r:id="rId11"/>
    <p:sldId id="358" r:id="rId12"/>
    <p:sldId id="2147347755" r:id="rId13"/>
    <p:sldId id="2147347756" r:id="rId14"/>
    <p:sldId id="2147347757" r:id="rId15"/>
    <p:sldId id="2147347773" r:id="rId16"/>
    <p:sldId id="2147347781" r:id="rId17"/>
    <p:sldId id="2147347758" r:id="rId18"/>
    <p:sldId id="2147347778" r:id="rId19"/>
    <p:sldId id="2147347769" r:id="rId20"/>
    <p:sldId id="2147347768" r:id="rId21"/>
    <p:sldId id="2147347777" r:id="rId22"/>
    <p:sldId id="2147347760" r:id="rId23"/>
    <p:sldId id="2147347759" r:id="rId24"/>
    <p:sldId id="2147347770" r:id="rId25"/>
    <p:sldId id="2147347761" r:id="rId26"/>
    <p:sldId id="2147347785" r:id="rId27"/>
    <p:sldId id="2147347763" r:id="rId28"/>
    <p:sldId id="2147347782" r:id="rId29"/>
    <p:sldId id="2147347784" r:id="rId30"/>
    <p:sldId id="2147347779" r:id="rId31"/>
    <p:sldId id="2147347776" r:id="rId32"/>
    <p:sldId id="2147347780" r:id="rId33"/>
    <p:sldId id="2147347746" r:id="rId34"/>
    <p:sldId id="2147347765" r:id="rId35"/>
    <p:sldId id="2147347764" r:id="rId36"/>
    <p:sldId id="2147347747" r:id="rId37"/>
    <p:sldId id="2147347766" r:id="rId38"/>
    <p:sldId id="2147347767" r:id="rId39"/>
    <p:sldId id="2147347786" r:id="rId40"/>
  </p:sldIdLst>
  <p:sldSz cx="9144000" cy="5143500" type="screen16x9"/>
  <p:notesSz cx="6858000" cy="9144000"/>
  <p:embeddedFontLst>
    <p:embeddedFont>
      <p:font typeface="Arial Black" panose="020B0A04020102020204" pitchFamily="34" charset="0"/>
      <p:bold r:id="rId43"/>
    </p:embeddedFon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Consolas" panose="020B0609020204030204" pitchFamily="49" charset="0"/>
      <p:regular r:id="rId50"/>
      <p:bold r:id="rId51"/>
      <p:italic r:id="rId52"/>
      <p:boldItalic r:id="rId53"/>
    </p:embeddedFont>
    <p:embeddedFont>
      <p:font typeface="Montserrat" panose="00000500000000000000" pitchFamily="2" charset="0"/>
      <p:regular r:id="rId54"/>
      <p:bold r:id="rId55"/>
      <p:italic r:id="rId56"/>
      <p:boldItalic r:id="rId57"/>
    </p:embeddedFont>
    <p:embeddedFont>
      <p:font typeface="Montserrat Medium" panose="00000600000000000000" pitchFamily="2" charset="0"/>
      <p:regular r:id="rId58"/>
      <p:bold r:id="rId59"/>
      <p:italic r:id="rId60"/>
      <p:boldItalic r:id="rId61"/>
    </p:embeddedFont>
    <p:embeddedFont>
      <p:font typeface="Montserrat SemiBold" panose="00000700000000000000" pitchFamily="2" charset="0"/>
      <p:bold r:id="rId62"/>
      <p:boldItalic r:id="rId63"/>
    </p:embeddedFont>
    <p:embeddedFont>
      <p:font typeface="Work Sans"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os Moreno" initials="" lastIdx="10" clrIdx="0"/>
  <p:cmAuthor id="1" name="alberto lefleur" initials="" lastIdx="2" clrIdx="1"/>
  <p:cmAuthor id="2" name="Alberto Arrabal Meruelo" initials="AAM" lastIdx="1" clrIdx="2">
    <p:extLst>
      <p:ext uri="{19B8F6BF-5375-455C-9EA6-DF929625EA0E}">
        <p15:presenceInfo xmlns:p15="http://schemas.microsoft.com/office/powerpoint/2012/main" userId="5b658c29888ec4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2E6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34AEE-FFFE-40A3-9F54-EBC34C723D3E}" v="140" dt="2022-08-19T08:32:30.64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07" autoAdjust="0"/>
  </p:normalViewPr>
  <p:slideViewPr>
    <p:cSldViewPr snapToGrid="0">
      <p:cViewPr>
        <p:scale>
          <a:sx n="125" d="100"/>
          <a:sy n="125" d="100"/>
        </p:scale>
        <p:origin x="226" y="-216"/>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113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handoutMaster" Target="handoutMasters/handout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Master" Target="slideMasters/slideMaster2.xml"/><Relationship Id="rId61" Type="http://schemas.openxmlformats.org/officeDocument/2006/relationships/font" Target="fonts/font19.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font" Target="fonts/font9.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1.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Master" Target="slideMasters/slideMaster4.xml"/><Relationship Id="rId7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07F71A-2816-419E-9C0D-29CE044D31FE}" type="doc">
      <dgm:prSet loTypeId="urn:microsoft.com/office/officeart/2005/8/layout/cycle4" loCatId="matrix" qsTypeId="urn:microsoft.com/office/officeart/2005/8/quickstyle/simple1" qsCatId="simple" csTypeId="urn:microsoft.com/office/officeart/2005/8/colors/accent4_3" csCatId="accent4" phldr="1"/>
      <dgm:spPr/>
      <dgm:t>
        <a:bodyPr/>
        <a:lstStyle/>
        <a:p>
          <a:endParaRPr lang="es-ES"/>
        </a:p>
      </dgm:t>
    </dgm:pt>
    <dgm:pt modelId="{9D151C38-EC6B-488E-B7F9-506437675679}">
      <dgm:prSet phldrT="[Texto]"/>
      <dgm:spPr/>
      <dgm:t>
        <a:bodyPr/>
        <a:lstStyle/>
        <a:p>
          <a:r>
            <a:rPr lang="es-ES" dirty="0"/>
            <a:t>Portal Desarrollo</a:t>
          </a:r>
        </a:p>
      </dgm:t>
    </dgm:pt>
    <dgm:pt modelId="{3640E781-3788-4C00-A3CF-445A86B05849}" type="parTrans" cxnId="{18DACE51-CCC9-4E06-9B43-D7C9819057CD}">
      <dgm:prSet/>
      <dgm:spPr/>
      <dgm:t>
        <a:bodyPr/>
        <a:lstStyle/>
        <a:p>
          <a:endParaRPr lang="es-ES"/>
        </a:p>
      </dgm:t>
    </dgm:pt>
    <dgm:pt modelId="{FDD34CDD-69A2-4D17-B561-CEFEAF1350CF}" type="sibTrans" cxnId="{18DACE51-CCC9-4E06-9B43-D7C9819057CD}">
      <dgm:prSet/>
      <dgm:spPr/>
      <dgm:t>
        <a:bodyPr/>
        <a:lstStyle/>
        <a:p>
          <a:endParaRPr lang="es-ES"/>
        </a:p>
      </dgm:t>
    </dgm:pt>
    <dgm:pt modelId="{CA9D70BF-1910-40FF-BB68-516E0C3F2E8C}">
      <dgm:prSet phldrT="[Texto]" custT="1"/>
      <dgm:spPr/>
      <dgm:t>
        <a:bodyPr/>
        <a:lstStyle/>
        <a:p>
          <a:r>
            <a:rPr lang="es-ES" sz="900" dirty="0">
              <a:latin typeface="Montserrat" panose="00000500000000000000" pitchFamily="2" charset="0"/>
            </a:rPr>
            <a:t>Permite la socialización de las APIs</a:t>
          </a:r>
        </a:p>
      </dgm:t>
    </dgm:pt>
    <dgm:pt modelId="{EE290BE9-C7F6-40BE-BA36-14D4ED49A4C9}" type="parTrans" cxnId="{5532091B-84FC-4964-A019-DC9BB586E357}">
      <dgm:prSet/>
      <dgm:spPr/>
      <dgm:t>
        <a:bodyPr/>
        <a:lstStyle/>
        <a:p>
          <a:endParaRPr lang="es-ES"/>
        </a:p>
      </dgm:t>
    </dgm:pt>
    <dgm:pt modelId="{2A22C93C-492D-4750-8616-F6193F329D6A}" type="sibTrans" cxnId="{5532091B-84FC-4964-A019-DC9BB586E357}">
      <dgm:prSet/>
      <dgm:spPr/>
      <dgm:t>
        <a:bodyPr/>
        <a:lstStyle/>
        <a:p>
          <a:endParaRPr lang="es-ES"/>
        </a:p>
      </dgm:t>
    </dgm:pt>
    <dgm:pt modelId="{CD8EC526-25F2-46F0-AF6C-059BAB4402F1}">
      <dgm:prSet phldrT="[Texto]"/>
      <dgm:spPr/>
      <dgm:t>
        <a:bodyPr/>
        <a:lstStyle/>
        <a:p>
          <a:r>
            <a:rPr lang="es-ES" dirty="0"/>
            <a:t>Gateway</a:t>
          </a:r>
        </a:p>
      </dgm:t>
    </dgm:pt>
    <dgm:pt modelId="{1D1EB9C9-4C6E-46B7-A9B8-FCC5044C2411}" type="parTrans" cxnId="{1CF0A4A5-04FA-40EC-9400-B9D4F41BA699}">
      <dgm:prSet/>
      <dgm:spPr/>
      <dgm:t>
        <a:bodyPr/>
        <a:lstStyle/>
        <a:p>
          <a:endParaRPr lang="es-ES"/>
        </a:p>
      </dgm:t>
    </dgm:pt>
    <dgm:pt modelId="{A3A16D23-CA8D-43C4-8D00-AA83DBD48F6E}" type="sibTrans" cxnId="{1CF0A4A5-04FA-40EC-9400-B9D4F41BA699}">
      <dgm:prSet/>
      <dgm:spPr/>
      <dgm:t>
        <a:bodyPr/>
        <a:lstStyle/>
        <a:p>
          <a:endParaRPr lang="es-ES"/>
        </a:p>
      </dgm:t>
    </dgm:pt>
    <dgm:pt modelId="{DA84BFAE-3210-44BA-B29E-D442A55A3ECB}">
      <dgm:prSet phldrT="[Texto]" custT="1"/>
      <dgm:spPr/>
      <dgm:t>
        <a:bodyPr/>
        <a:lstStyle/>
        <a:p>
          <a:r>
            <a:rPr lang="es-ES" sz="900" dirty="0">
              <a:latin typeface="Montserrat" panose="00000500000000000000" pitchFamily="2" charset="0"/>
            </a:rPr>
            <a:t>Componente de tiempo de ejecución</a:t>
          </a:r>
        </a:p>
      </dgm:t>
    </dgm:pt>
    <dgm:pt modelId="{6F23D718-4DA1-4179-88D6-F271A00637CC}" type="parTrans" cxnId="{014BF9A1-6C89-4F8F-9C26-5EF4C0E015CE}">
      <dgm:prSet/>
      <dgm:spPr/>
      <dgm:t>
        <a:bodyPr/>
        <a:lstStyle/>
        <a:p>
          <a:endParaRPr lang="es-ES"/>
        </a:p>
      </dgm:t>
    </dgm:pt>
    <dgm:pt modelId="{5C00072E-A528-45B8-A841-2CABA46CC230}" type="sibTrans" cxnId="{014BF9A1-6C89-4F8F-9C26-5EF4C0E015CE}">
      <dgm:prSet/>
      <dgm:spPr/>
      <dgm:t>
        <a:bodyPr/>
        <a:lstStyle/>
        <a:p>
          <a:endParaRPr lang="es-ES"/>
        </a:p>
      </dgm:t>
    </dgm:pt>
    <dgm:pt modelId="{5888D70C-ACD1-4AD3-B93E-1F399C5B2600}">
      <dgm:prSet phldrT="[Texto]"/>
      <dgm:spPr/>
      <dgm:t>
        <a:bodyPr/>
        <a:lstStyle/>
        <a:p>
          <a:r>
            <a:rPr lang="es-ES" dirty="0"/>
            <a:t>Manager</a:t>
          </a:r>
        </a:p>
      </dgm:t>
    </dgm:pt>
    <dgm:pt modelId="{4DE9ECA5-7A09-4595-8993-4586DB2453A4}" type="parTrans" cxnId="{DE6FED04-F864-4387-B752-DECB6745CFF5}">
      <dgm:prSet/>
      <dgm:spPr/>
      <dgm:t>
        <a:bodyPr/>
        <a:lstStyle/>
        <a:p>
          <a:endParaRPr lang="es-ES"/>
        </a:p>
      </dgm:t>
    </dgm:pt>
    <dgm:pt modelId="{EEC96F7E-E140-4253-8F62-230DF5215312}" type="sibTrans" cxnId="{DE6FED04-F864-4387-B752-DECB6745CFF5}">
      <dgm:prSet/>
      <dgm:spPr/>
      <dgm:t>
        <a:bodyPr/>
        <a:lstStyle/>
        <a:p>
          <a:endParaRPr lang="es-ES"/>
        </a:p>
      </dgm:t>
    </dgm:pt>
    <dgm:pt modelId="{42617511-C569-42D4-A8AF-DD1AEFBF9E01}">
      <dgm:prSet phldrT="[Texto]"/>
      <dgm:spPr/>
      <dgm:t>
        <a:bodyPr/>
        <a:lstStyle/>
        <a:p>
          <a:r>
            <a:rPr lang="es-ES" dirty="0"/>
            <a:t>Monitoring</a:t>
          </a:r>
        </a:p>
      </dgm:t>
    </dgm:pt>
    <dgm:pt modelId="{75AB549C-DE10-453C-96F6-5E04B28D182A}" type="parTrans" cxnId="{733B16FD-4798-47C7-A992-1D7ED404C094}">
      <dgm:prSet/>
      <dgm:spPr/>
      <dgm:t>
        <a:bodyPr/>
        <a:lstStyle/>
        <a:p>
          <a:endParaRPr lang="es-ES"/>
        </a:p>
      </dgm:t>
    </dgm:pt>
    <dgm:pt modelId="{6B726AE0-43A3-4881-A3B1-6FC347EC967D}" type="sibTrans" cxnId="{733B16FD-4798-47C7-A992-1D7ED404C094}">
      <dgm:prSet/>
      <dgm:spPr/>
      <dgm:t>
        <a:bodyPr/>
        <a:lstStyle/>
        <a:p>
          <a:endParaRPr lang="es-ES"/>
        </a:p>
      </dgm:t>
    </dgm:pt>
    <dgm:pt modelId="{D011ECF2-A7A2-4E88-94BD-179B44E687B2}">
      <dgm:prSet phldrT="[Texto]" custT="1"/>
      <dgm:spPr/>
      <dgm:t>
        <a:bodyPr/>
        <a:lstStyle/>
        <a:p>
          <a:r>
            <a:rPr lang="es-ES" sz="900" b="0" dirty="0">
              <a:latin typeface="Montserrat" panose="00000500000000000000" pitchFamily="2" charset="0"/>
            </a:rPr>
            <a:t>Monitorización</a:t>
          </a:r>
          <a:r>
            <a:rPr lang="es-ES" sz="900" dirty="0">
              <a:latin typeface="Montserrat" panose="00000500000000000000" pitchFamily="2" charset="0"/>
            </a:rPr>
            <a:t> y </a:t>
          </a:r>
          <a:r>
            <a:rPr lang="es-ES" sz="900" b="0" dirty="0">
              <a:latin typeface="Montserrat" panose="00000500000000000000" pitchFamily="2" charset="0"/>
            </a:rPr>
            <a:t>análisis</a:t>
          </a:r>
          <a:r>
            <a:rPr lang="es-ES" sz="900" dirty="0">
              <a:latin typeface="Montserrat" panose="00000500000000000000" pitchFamily="2" charset="0"/>
            </a:rPr>
            <a:t> de los diferentes recursos y artefactos</a:t>
          </a:r>
          <a:endParaRPr lang="es-ES" sz="900" dirty="0"/>
        </a:p>
      </dgm:t>
    </dgm:pt>
    <dgm:pt modelId="{36BC63E5-1C99-4189-8C65-7B60A3295C3E}" type="parTrans" cxnId="{1FAD796E-F5BF-41CF-ABCD-5820829ED118}">
      <dgm:prSet/>
      <dgm:spPr/>
      <dgm:t>
        <a:bodyPr/>
        <a:lstStyle/>
        <a:p>
          <a:endParaRPr lang="es-ES"/>
        </a:p>
      </dgm:t>
    </dgm:pt>
    <dgm:pt modelId="{8FDD80CD-6870-4072-9BB3-FEC6E0FCF070}" type="sibTrans" cxnId="{1FAD796E-F5BF-41CF-ABCD-5820829ED118}">
      <dgm:prSet/>
      <dgm:spPr/>
      <dgm:t>
        <a:bodyPr/>
        <a:lstStyle/>
        <a:p>
          <a:endParaRPr lang="es-ES"/>
        </a:p>
      </dgm:t>
    </dgm:pt>
    <dgm:pt modelId="{7B849875-5D48-4A66-8815-0218DA49E178}">
      <dgm:prSet phldrT="[Texto]" custT="1"/>
      <dgm:spPr/>
      <dgm:t>
        <a:bodyPr/>
        <a:lstStyle/>
        <a:p>
          <a:r>
            <a:rPr lang="es-ES" sz="900" dirty="0">
              <a:latin typeface="Montserrat" panose="00000500000000000000" pitchFamily="2" charset="0"/>
            </a:rPr>
            <a:t>Pieza central del gobierno y gestión de las APIs</a:t>
          </a:r>
        </a:p>
      </dgm:t>
    </dgm:pt>
    <dgm:pt modelId="{D17D4A59-FD0A-4545-A357-8E3A0DDF6FFF}" type="parTrans" cxnId="{235DD2A5-2FDA-4D25-8E9A-40F7953F2C8E}">
      <dgm:prSet/>
      <dgm:spPr/>
      <dgm:t>
        <a:bodyPr/>
        <a:lstStyle/>
        <a:p>
          <a:endParaRPr lang="es-ES"/>
        </a:p>
      </dgm:t>
    </dgm:pt>
    <dgm:pt modelId="{93077B64-3705-459B-8F8D-5CE920646B89}" type="sibTrans" cxnId="{235DD2A5-2FDA-4D25-8E9A-40F7953F2C8E}">
      <dgm:prSet/>
      <dgm:spPr/>
      <dgm:t>
        <a:bodyPr/>
        <a:lstStyle/>
        <a:p>
          <a:endParaRPr lang="es-ES"/>
        </a:p>
      </dgm:t>
    </dgm:pt>
    <dgm:pt modelId="{7F8F37F7-D825-4D76-8589-F8C79A07E000}" type="pres">
      <dgm:prSet presAssocID="{E207F71A-2816-419E-9C0D-29CE044D31FE}" presName="cycleMatrixDiagram" presStyleCnt="0">
        <dgm:presLayoutVars>
          <dgm:chMax val="1"/>
          <dgm:dir/>
          <dgm:animLvl val="lvl"/>
          <dgm:resizeHandles val="exact"/>
        </dgm:presLayoutVars>
      </dgm:prSet>
      <dgm:spPr/>
    </dgm:pt>
    <dgm:pt modelId="{A0FD9994-1A55-49EB-8FF2-F1133847D806}" type="pres">
      <dgm:prSet presAssocID="{E207F71A-2816-419E-9C0D-29CE044D31FE}" presName="children" presStyleCnt="0"/>
      <dgm:spPr/>
    </dgm:pt>
    <dgm:pt modelId="{62E5974D-22E0-4DD9-9450-DF343377A46E}" type="pres">
      <dgm:prSet presAssocID="{E207F71A-2816-419E-9C0D-29CE044D31FE}" presName="child1group" presStyleCnt="0"/>
      <dgm:spPr/>
    </dgm:pt>
    <dgm:pt modelId="{D16FD3AF-F93F-489C-9F97-10F25A5D7BDD}" type="pres">
      <dgm:prSet presAssocID="{E207F71A-2816-419E-9C0D-29CE044D31FE}" presName="child1" presStyleLbl="bgAcc1" presStyleIdx="0" presStyleCnt="4" custLinFactNeighborX="-20363"/>
      <dgm:spPr/>
    </dgm:pt>
    <dgm:pt modelId="{328C1AF5-7346-4F9C-94F7-815F58971760}" type="pres">
      <dgm:prSet presAssocID="{E207F71A-2816-419E-9C0D-29CE044D31FE}" presName="child1Text" presStyleLbl="bgAcc1" presStyleIdx="0" presStyleCnt="4">
        <dgm:presLayoutVars>
          <dgm:bulletEnabled val="1"/>
        </dgm:presLayoutVars>
      </dgm:prSet>
      <dgm:spPr/>
    </dgm:pt>
    <dgm:pt modelId="{7A8C6031-5E96-4BDE-9B83-92A2B1BAB66E}" type="pres">
      <dgm:prSet presAssocID="{E207F71A-2816-419E-9C0D-29CE044D31FE}" presName="child2group" presStyleCnt="0"/>
      <dgm:spPr/>
    </dgm:pt>
    <dgm:pt modelId="{034DFB3C-997F-4755-8AFA-75FFE04C704D}" type="pres">
      <dgm:prSet presAssocID="{E207F71A-2816-419E-9C0D-29CE044D31FE}" presName="child2" presStyleLbl="bgAcc1" presStyleIdx="1" presStyleCnt="4" custScaleY="99613" custLinFactNeighborX="21212" custLinFactNeighborY="-2620"/>
      <dgm:spPr/>
    </dgm:pt>
    <dgm:pt modelId="{00C4CF4E-16B6-4C5C-AB8A-ADBB9FC785C0}" type="pres">
      <dgm:prSet presAssocID="{E207F71A-2816-419E-9C0D-29CE044D31FE}" presName="child2Text" presStyleLbl="bgAcc1" presStyleIdx="1" presStyleCnt="4">
        <dgm:presLayoutVars>
          <dgm:bulletEnabled val="1"/>
        </dgm:presLayoutVars>
      </dgm:prSet>
      <dgm:spPr/>
    </dgm:pt>
    <dgm:pt modelId="{7E329609-ECC3-42EA-8E47-106478D807B2}" type="pres">
      <dgm:prSet presAssocID="{E207F71A-2816-419E-9C0D-29CE044D31FE}" presName="child3group" presStyleCnt="0"/>
      <dgm:spPr/>
    </dgm:pt>
    <dgm:pt modelId="{50264D9C-63C4-4DB5-B838-36CB5E14DD09}" type="pres">
      <dgm:prSet presAssocID="{E207F71A-2816-419E-9C0D-29CE044D31FE}" presName="child3" presStyleLbl="bgAcc1" presStyleIdx="2" presStyleCnt="4" custLinFactNeighborX="20166"/>
      <dgm:spPr/>
    </dgm:pt>
    <dgm:pt modelId="{17E85280-8C35-45C0-82E7-ED7503F4988C}" type="pres">
      <dgm:prSet presAssocID="{E207F71A-2816-419E-9C0D-29CE044D31FE}" presName="child3Text" presStyleLbl="bgAcc1" presStyleIdx="2" presStyleCnt="4">
        <dgm:presLayoutVars>
          <dgm:bulletEnabled val="1"/>
        </dgm:presLayoutVars>
      </dgm:prSet>
      <dgm:spPr/>
    </dgm:pt>
    <dgm:pt modelId="{2D339103-87C7-4F55-A80E-F21222964376}" type="pres">
      <dgm:prSet presAssocID="{E207F71A-2816-419E-9C0D-29CE044D31FE}" presName="child4group" presStyleCnt="0"/>
      <dgm:spPr/>
    </dgm:pt>
    <dgm:pt modelId="{B8E74F8D-E85C-417D-946F-7C99ED4F7885}" type="pres">
      <dgm:prSet presAssocID="{E207F71A-2816-419E-9C0D-29CE044D31FE}" presName="child4" presStyleLbl="bgAcc1" presStyleIdx="3" presStyleCnt="4" custLinFactNeighborX="-18666" custLinFactNeighborY="-1310"/>
      <dgm:spPr/>
    </dgm:pt>
    <dgm:pt modelId="{5005EB23-81A9-48A6-86B8-E83DB2BC1CB4}" type="pres">
      <dgm:prSet presAssocID="{E207F71A-2816-419E-9C0D-29CE044D31FE}" presName="child4Text" presStyleLbl="bgAcc1" presStyleIdx="3" presStyleCnt="4">
        <dgm:presLayoutVars>
          <dgm:bulletEnabled val="1"/>
        </dgm:presLayoutVars>
      </dgm:prSet>
      <dgm:spPr/>
    </dgm:pt>
    <dgm:pt modelId="{3D689A61-946E-408B-953C-9E140DE6D941}" type="pres">
      <dgm:prSet presAssocID="{E207F71A-2816-419E-9C0D-29CE044D31FE}" presName="childPlaceholder" presStyleCnt="0"/>
      <dgm:spPr/>
    </dgm:pt>
    <dgm:pt modelId="{A491BF04-1981-4935-B670-83D060F2279B}" type="pres">
      <dgm:prSet presAssocID="{E207F71A-2816-419E-9C0D-29CE044D31FE}" presName="circle" presStyleCnt="0"/>
      <dgm:spPr/>
    </dgm:pt>
    <dgm:pt modelId="{66787C48-3747-4A42-870C-80ECFFD2FBE4}" type="pres">
      <dgm:prSet presAssocID="{E207F71A-2816-419E-9C0D-29CE044D31FE}" presName="quadrant1" presStyleLbl="node1" presStyleIdx="0" presStyleCnt="4">
        <dgm:presLayoutVars>
          <dgm:chMax val="1"/>
          <dgm:bulletEnabled val="1"/>
        </dgm:presLayoutVars>
      </dgm:prSet>
      <dgm:spPr/>
    </dgm:pt>
    <dgm:pt modelId="{6DFC01F1-9A8F-4F81-B677-3C073845EBFE}" type="pres">
      <dgm:prSet presAssocID="{E207F71A-2816-419E-9C0D-29CE044D31FE}" presName="quadrant2" presStyleLbl="node1" presStyleIdx="1" presStyleCnt="4">
        <dgm:presLayoutVars>
          <dgm:chMax val="1"/>
          <dgm:bulletEnabled val="1"/>
        </dgm:presLayoutVars>
      </dgm:prSet>
      <dgm:spPr/>
    </dgm:pt>
    <dgm:pt modelId="{8301BDEB-9B6D-44A2-B295-99365DDAC733}" type="pres">
      <dgm:prSet presAssocID="{E207F71A-2816-419E-9C0D-29CE044D31FE}" presName="quadrant3" presStyleLbl="node1" presStyleIdx="2" presStyleCnt="4">
        <dgm:presLayoutVars>
          <dgm:chMax val="1"/>
          <dgm:bulletEnabled val="1"/>
        </dgm:presLayoutVars>
      </dgm:prSet>
      <dgm:spPr/>
    </dgm:pt>
    <dgm:pt modelId="{6BBAC881-0759-42E0-B0D1-63BBF127691D}" type="pres">
      <dgm:prSet presAssocID="{E207F71A-2816-419E-9C0D-29CE044D31FE}" presName="quadrant4" presStyleLbl="node1" presStyleIdx="3" presStyleCnt="4">
        <dgm:presLayoutVars>
          <dgm:chMax val="1"/>
          <dgm:bulletEnabled val="1"/>
        </dgm:presLayoutVars>
      </dgm:prSet>
      <dgm:spPr/>
    </dgm:pt>
    <dgm:pt modelId="{FDC400BB-1CA4-4E6B-9B00-D470F1ED14A5}" type="pres">
      <dgm:prSet presAssocID="{E207F71A-2816-419E-9C0D-29CE044D31FE}" presName="quadrantPlaceholder" presStyleCnt="0"/>
      <dgm:spPr/>
    </dgm:pt>
    <dgm:pt modelId="{4BC1CA04-0F66-442C-8E01-7C69F490A149}" type="pres">
      <dgm:prSet presAssocID="{E207F71A-2816-419E-9C0D-29CE044D31FE}" presName="center1" presStyleLbl="fgShp" presStyleIdx="0" presStyleCnt="2"/>
      <dgm:spPr/>
    </dgm:pt>
    <dgm:pt modelId="{859DEE98-C62B-41DB-A2AF-5556EFDA9897}" type="pres">
      <dgm:prSet presAssocID="{E207F71A-2816-419E-9C0D-29CE044D31FE}" presName="center2" presStyleLbl="fgShp" presStyleIdx="1" presStyleCnt="2"/>
      <dgm:spPr/>
    </dgm:pt>
  </dgm:ptLst>
  <dgm:cxnLst>
    <dgm:cxn modelId="{DE6FED04-F864-4387-B752-DECB6745CFF5}" srcId="{E207F71A-2816-419E-9C0D-29CE044D31FE}" destId="{5888D70C-ACD1-4AD3-B93E-1F399C5B2600}" srcOrd="2" destOrd="0" parTransId="{4DE9ECA5-7A09-4595-8993-4586DB2453A4}" sibTransId="{EEC96F7E-E140-4253-8F62-230DF5215312}"/>
    <dgm:cxn modelId="{6A6AD905-956B-49B4-B3DD-E00453B41B32}" type="presOf" srcId="{7B849875-5D48-4A66-8815-0218DA49E178}" destId="{17E85280-8C35-45C0-82E7-ED7503F4988C}" srcOrd="1" destOrd="0" presId="urn:microsoft.com/office/officeart/2005/8/layout/cycle4"/>
    <dgm:cxn modelId="{5532091B-84FC-4964-A019-DC9BB586E357}" srcId="{9D151C38-EC6B-488E-B7F9-506437675679}" destId="{CA9D70BF-1910-40FF-BB68-516E0C3F2E8C}" srcOrd="0" destOrd="0" parTransId="{EE290BE9-C7F6-40BE-BA36-14D4ED49A4C9}" sibTransId="{2A22C93C-492D-4750-8616-F6193F329D6A}"/>
    <dgm:cxn modelId="{7B084620-3A37-4D54-A77A-0F4772B7708F}" type="presOf" srcId="{9D151C38-EC6B-488E-B7F9-506437675679}" destId="{66787C48-3747-4A42-870C-80ECFFD2FBE4}" srcOrd="0" destOrd="0" presId="urn:microsoft.com/office/officeart/2005/8/layout/cycle4"/>
    <dgm:cxn modelId="{6272E740-D6A6-45A4-9A7F-FDEC6A182332}" type="presOf" srcId="{D011ECF2-A7A2-4E88-94BD-179B44E687B2}" destId="{B8E74F8D-E85C-417D-946F-7C99ED4F7885}" srcOrd="0" destOrd="0" presId="urn:microsoft.com/office/officeart/2005/8/layout/cycle4"/>
    <dgm:cxn modelId="{DCC7FB40-A6AC-4123-A6D4-3F2C1486603F}" type="presOf" srcId="{CA9D70BF-1910-40FF-BB68-516E0C3F2E8C}" destId="{D16FD3AF-F93F-489C-9F97-10F25A5D7BDD}" srcOrd="0" destOrd="0" presId="urn:microsoft.com/office/officeart/2005/8/layout/cycle4"/>
    <dgm:cxn modelId="{87B06343-F9FD-42F2-99C3-E267B05AB9EB}" type="presOf" srcId="{DA84BFAE-3210-44BA-B29E-D442A55A3ECB}" destId="{034DFB3C-997F-4755-8AFA-75FFE04C704D}" srcOrd="0" destOrd="0" presId="urn:microsoft.com/office/officeart/2005/8/layout/cycle4"/>
    <dgm:cxn modelId="{98B4146A-9E4F-4D49-861D-4A47ECDA03A5}" type="presOf" srcId="{5888D70C-ACD1-4AD3-B93E-1F399C5B2600}" destId="{8301BDEB-9B6D-44A2-B295-99365DDAC733}" srcOrd="0" destOrd="0" presId="urn:microsoft.com/office/officeart/2005/8/layout/cycle4"/>
    <dgm:cxn modelId="{62AE9C6C-8DF7-4C5E-880E-EB4392C57413}" type="presOf" srcId="{E207F71A-2816-419E-9C0D-29CE044D31FE}" destId="{7F8F37F7-D825-4D76-8589-F8C79A07E000}" srcOrd="0" destOrd="0" presId="urn:microsoft.com/office/officeart/2005/8/layout/cycle4"/>
    <dgm:cxn modelId="{5E847C6D-A6B5-4850-B5A6-EAB7C26088CA}" type="presOf" srcId="{7B849875-5D48-4A66-8815-0218DA49E178}" destId="{50264D9C-63C4-4DB5-B838-36CB5E14DD09}" srcOrd="0" destOrd="0" presId="urn:microsoft.com/office/officeart/2005/8/layout/cycle4"/>
    <dgm:cxn modelId="{1FAD796E-F5BF-41CF-ABCD-5820829ED118}" srcId="{42617511-C569-42D4-A8AF-DD1AEFBF9E01}" destId="{D011ECF2-A7A2-4E88-94BD-179B44E687B2}" srcOrd="0" destOrd="0" parTransId="{36BC63E5-1C99-4189-8C65-7B60A3295C3E}" sibTransId="{8FDD80CD-6870-4072-9BB3-FEC6E0FCF070}"/>
    <dgm:cxn modelId="{02AA3971-1AD9-4036-8108-2B7D3934B794}" type="presOf" srcId="{CD8EC526-25F2-46F0-AF6C-059BAB4402F1}" destId="{6DFC01F1-9A8F-4F81-B677-3C073845EBFE}" srcOrd="0" destOrd="0" presId="urn:microsoft.com/office/officeart/2005/8/layout/cycle4"/>
    <dgm:cxn modelId="{18DACE51-CCC9-4E06-9B43-D7C9819057CD}" srcId="{E207F71A-2816-419E-9C0D-29CE044D31FE}" destId="{9D151C38-EC6B-488E-B7F9-506437675679}" srcOrd="0" destOrd="0" parTransId="{3640E781-3788-4C00-A3CF-445A86B05849}" sibTransId="{FDD34CDD-69A2-4D17-B561-CEFEAF1350CF}"/>
    <dgm:cxn modelId="{A5CA9454-E9E7-4612-8A2E-07C0111FF06A}" type="presOf" srcId="{CA9D70BF-1910-40FF-BB68-516E0C3F2E8C}" destId="{328C1AF5-7346-4F9C-94F7-815F58971760}" srcOrd="1" destOrd="0" presId="urn:microsoft.com/office/officeart/2005/8/layout/cycle4"/>
    <dgm:cxn modelId="{27361D76-5E4A-4A2E-94CD-0109F7DB5E27}" type="presOf" srcId="{DA84BFAE-3210-44BA-B29E-D442A55A3ECB}" destId="{00C4CF4E-16B6-4C5C-AB8A-ADBB9FC785C0}" srcOrd="1" destOrd="0" presId="urn:microsoft.com/office/officeart/2005/8/layout/cycle4"/>
    <dgm:cxn modelId="{01EF6388-94A9-43BD-8ED0-7D09AA9D47DC}" type="presOf" srcId="{D011ECF2-A7A2-4E88-94BD-179B44E687B2}" destId="{5005EB23-81A9-48A6-86B8-E83DB2BC1CB4}" srcOrd="1" destOrd="0" presId="urn:microsoft.com/office/officeart/2005/8/layout/cycle4"/>
    <dgm:cxn modelId="{014BF9A1-6C89-4F8F-9C26-5EF4C0E015CE}" srcId="{CD8EC526-25F2-46F0-AF6C-059BAB4402F1}" destId="{DA84BFAE-3210-44BA-B29E-D442A55A3ECB}" srcOrd="0" destOrd="0" parTransId="{6F23D718-4DA1-4179-88D6-F271A00637CC}" sibTransId="{5C00072E-A528-45B8-A841-2CABA46CC230}"/>
    <dgm:cxn modelId="{1CF0A4A5-04FA-40EC-9400-B9D4F41BA699}" srcId="{E207F71A-2816-419E-9C0D-29CE044D31FE}" destId="{CD8EC526-25F2-46F0-AF6C-059BAB4402F1}" srcOrd="1" destOrd="0" parTransId="{1D1EB9C9-4C6E-46B7-A9B8-FCC5044C2411}" sibTransId="{A3A16D23-CA8D-43C4-8D00-AA83DBD48F6E}"/>
    <dgm:cxn modelId="{235DD2A5-2FDA-4D25-8E9A-40F7953F2C8E}" srcId="{5888D70C-ACD1-4AD3-B93E-1F399C5B2600}" destId="{7B849875-5D48-4A66-8815-0218DA49E178}" srcOrd="0" destOrd="0" parTransId="{D17D4A59-FD0A-4545-A357-8E3A0DDF6FFF}" sibTransId="{93077B64-3705-459B-8F8D-5CE920646B89}"/>
    <dgm:cxn modelId="{11573AC2-B6B0-465F-AB2B-C7820760ADBC}" type="presOf" srcId="{42617511-C569-42D4-A8AF-DD1AEFBF9E01}" destId="{6BBAC881-0759-42E0-B0D1-63BBF127691D}" srcOrd="0" destOrd="0" presId="urn:microsoft.com/office/officeart/2005/8/layout/cycle4"/>
    <dgm:cxn modelId="{733B16FD-4798-47C7-A992-1D7ED404C094}" srcId="{E207F71A-2816-419E-9C0D-29CE044D31FE}" destId="{42617511-C569-42D4-A8AF-DD1AEFBF9E01}" srcOrd="3" destOrd="0" parTransId="{75AB549C-DE10-453C-96F6-5E04B28D182A}" sibTransId="{6B726AE0-43A3-4881-A3B1-6FC347EC967D}"/>
    <dgm:cxn modelId="{2B6D6E51-560D-4E69-9B38-F913A5C038C2}" type="presParOf" srcId="{7F8F37F7-D825-4D76-8589-F8C79A07E000}" destId="{A0FD9994-1A55-49EB-8FF2-F1133847D806}" srcOrd="0" destOrd="0" presId="urn:microsoft.com/office/officeart/2005/8/layout/cycle4"/>
    <dgm:cxn modelId="{9E9275B2-4C7F-45AF-8007-3932D963EBFA}" type="presParOf" srcId="{A0FD9994-1A55-49EB-8FF2-F1133847D806}" destId="{62E5974D-22E0-4DD9-9450-DF343377A46E}" srcOrd="0" destOrd="0" presId="urn:microsoft.com/office/officeart/2005/8/layout/cycle4"/>
    <dgm:cxn modelId="{01DE71A3-6D25-4E4B-9176-32A2D31612B2}" type="presParOf" srcId="{62E5974D-22E0-4DD9-9450-DF343377A46E}" destId="{D16FD3AF-F93F-489C-9F97-10F25A5D7BDD}" srcOrd="0" destOrd="0" presId="urn:microsoft.com/office/officeart/2005/8/layout/cycle4"/>
    <dgm:cxn modelId="{87C43825-D739-4416-B92A-A8EF427C3D2B}" type="presParOf" srcId="{62E5974D-22E0-4DD9-9450-DF343377A46E}" destId="{328C1AF5-7346-4F9C-94F7-815F58971760}" srcOrd="1" destOrd="0" presId="urn:microsoft.com/office/officeart/2005/8/layout/cycle4"/>
    <dgm:cxn modelId="{E20CC3BC-349C-4E5E-A3FB-9B8D79BC6F98}" type="presParOf" srcId="{A0FD9994-1A55-49EB-8FF2-F1133847D806}" destId="{7A8C6031-5E96-4BDE-9B83-92A2B1BAB66E}" srcOrd="1" destOrd="0" presId="urn:microsoft.com/office/officeart/2005/8/layout/cycle4"/>
    <dgm:cxn modelId="{6F5BEF25-35A6-4558-9BF0-9E98EFAB8AEF}" type="presParOf" srcId="{7A8C6031-5E96-4BDE-9B83-92A2B1BAB66E}" destId="{034DFB3C-997F-4755-8AFA-75FFE04C704D}" srcOrd="0" destOrd="0" presId="urn:microsoft.com/office/officeart/2005/8/layout/cycle4"/>
    <dgm:cxn modelId="{F153D775-719B-4AD9-8B64-467F225D0881}" type="presParOf" srcId="{7A8C6031-5E96-4BDE-9B83-92A2B1BAB66E}" destId="{00C4CF4E-16B6-4C5C-AB8A-ADBB9FC785C0}" srcOrd="1" destOrd="0" presId="urn:microsoft.com/office/officeart/2005/8/layout/cycle4"/>
    <dgm:cxn modelId="{F72502ED-0A71-49A3-B66E-9C4F33D5E222}" type="presParOf" srcId="{A0FD9994-1A55-49EB-8FF2-F1133847D806}" destId="{7E329609-ECC3-42EA-8E47-106478D807B2}" srcOrd="2" destOrd="0" presId="urn:microsoft.com/office/officeart/2005/8/layout/cycle4"/>
    <dgm:cxn modelId="{E481222D-61DD-4A0F-9CEC-D557B3010B13}" type="presParOf" srcId="{7E329609-ECC3-42EA-8E47-106478D807B2}" destId="{50264D9C-63C4-4DB5-B838-36CB5E14DD09}" srcOrd="0" destOrd="0" presId="urn:microsoft.com/office/officeart/2005/8/layout/cycle4"/>
    <dgm:cxn modelId="{4192B8D9-AF75-437F-BB4A-EA51DC64D111}" type="presParOf" srcId="{7E329609-ECC3-42EA-8E47-106478D807B2}" destId="{17E85280-8C35-45C0-82E7-ED7503F4988C}" srcOrd="1" destOrd="0" presId="urn:microsoft.com/office/officeart/2005/8/layout/cycle4"/>
    <dgm:cxn modelId="{E657EB34-0E10-4E67-88D0-0233B2AE2661}" type="presParOf" srcId="{A0FD9994-1A55-49EB-8FF2-F1133847D806}" destId="{2D339103-87C7-4F55-A80E-F21222964376}" srcOrd="3" destOrd="0" presId="urn:microsoft.com/office/officeart/2005/8/layout/cycle4"/>
    <dgm:cxn modelId="{D08CD799-0905-454B-B00D-EB111990692F}" type="presParOf" srcId="{2D339103-87C7-4F55-A80E-F21222964376}" destId="{B8E74F8D-E85C-417D-946F-7C99ED4F7885}" srcOrd="0" destOrd="0" presId="urn:microsoft.com/office/officeart/2005/8/layout/cycle4"/>
    <dgm:cxn modelId="{C9282EAD-107D-46B9-9889-31DF4060BC7F}" type="presParOf" srcId="{2D339103-87C7-4F55-A80E-F21222964376}" destId="{5005EB23-81A9-48A6-86B8-E83DB2BC1CB4}" srcOrd="1" destOrd="0" presId="urn:microsoft.com/office/officeart/2005/8/layout/cycle4"/>
    <dgm:cxn modelId="{D6173D4D-7A5B-4663-8F1E-3BA796471E5F}" type="presParOf" srcId="{A0FD9994-1A55-49EB-8FF2-F1133847D806}" destId="{3D689A61-946E-408B-953C-9E140DE6D941}" srcOrd="4" destOrd="0" presId="urn:microsoft.com/office/officeart/2005/8/layout/cycle4"/>
    <dgm:cxn modelId="{1325E86C-549E-405E-886A-F4CED2B04185}" type="presParOf" srcId="{7F8F37F7-D825-4D76-8589-F8C79A07E000}" destId="{A491BF04-1981-4935-B670-83D060F2279B}" srcOrd="1" destOrd="0" presId="urn:microsoft.com/office/officeart/2005/8/layout/cycle4"/>
    <dgm:cxn modelId="{AC8E5C8D-6BA0-4F91-A605-D97E2DE1F1E8}" type="presParOf" srcId="{A491BF04-1981-4935-B670-83D060F2279B}" destId="{66787C48-3747-4A42-870C-80ECFFD2FBE4}" srcOrd="0" destOrd="0" presId="urn:microsoft.com/office/officeart/2005/8/layout/cycle4"/>
    <dgm:cxn modelId="{0EE9010D-C9F7-418E-881F-E3476C53CF6A}" type="presParOf" srcId="{A491BF04-1981-4935-B670-83D060F2279B}" destId="{6DFC01F1-9A8F-4F81-B677-3C073845EBFE}" srcOrd="1" destOrd="0" presId="urn:microsoft.com/office/officeart/2005/8/layout/cycle4"/>
    <dgm:cxn modelId="{2B234EAC-0C81-475C-9B49-4FB627CD31A7}" type="presParOf" srcId="{A491BF04-1981-4935-B670-83D060F2279B}" destId="{8301BDEB-9B6D-44A2-B295-99365DDAC733}" srcOrd="2" destOrd="0" presId="urn:microsoft.com/office/officeart/2005/8/layout/cycle4"/>
    <dgm:cxn modelId="{22DA105F-AF6E-443B-9ECF-DD02554D5B0A}" type="presParOf" srcId="{A491BF04-1981-4935-B670-83D060F2279B}" destId="{6BBAC881-0759-42E0-B0D1-63BBF127691D}" srcOrd="3" destOrd="0" presId="urn:microsoft.com/office/officeart/2005/8/layout/cycle4"/>
    <dgm:cxn modelId="{F70FDB07-C6F8-4A74-B9FD-055ACBE8A242}" type="presParOf" srcId="{A491BF04-1981-4935-B670-83D060F2279B}" destId="{FDC400BB-1CA4-4E6B-9B00-D470F1ED14A5}" srcOrd="4" destOrd="0" presId="urn:microsoft.com/office/officeart/2005/8/layout/cycle4"/>
    <dgm:cxn modelId="{0D9B2CE7-7F27-416B-8B1B-DE2FBCB9C406}" type="presParOf" srcId="{7F8F37F7-D825-4D76-8589-F8C79A07E000}" destId="{4BC1CA04-0F66-442C-8E01-7C69F490A149}" srcOrd="2" destOrd="0" presId="urn:microsoft.com/office/officeart/2005/8/layout/cycle4"/>
    <dgm:cxn modelId="{3D619FAF-9E2E-4EB4-86AA-403753FABF45}" type="presParOf" srcId="{7F8F37F7-D825-4D76-8589-F8C79A07E000}" destId="{859DEE98-C62B-41DB-A2AF-5556EFDA9897}"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64D9C-63C4-4DB5-B838-36CB5E14DD09}">
      <dsp:nvSpPr>
        <dsp:cNvPr id="0" name=""/>
        <dsp:cNvSpPr/>
      </dsp:nvSpPr>
      <dsp:spPr>
        <a:xfrm>
          <a:off x="3469183" y="2326538"/>
          <a:ext cx="1690161" cy="1094841"/>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259586"/>
              <a:satOff val="14358"/>
              <a:lumOff val="161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s-ES" sz="900" kern="1200" dirty="0">
              <a:latin typeface="Montserrat" panose="00000500000000000000" pitchFamily="2" charset="0"/>
            </a:rPr>
            <a:t>Pieza central del gobierno y gestión de las APIs</a:t>
          </a:r>
        </a:p>
      </dsp:txBody>
      <dsp:txXfrm>
        <a:off x="4000281" y="2624298"/>
        <a:ext cx="1135013" cy="773031"/>
      </dsp:txXfrm>
    </dsp:sp>
    <dsp:sp modelId="{B8E74F8D-E85C-417D-946F-7C99ED4F7885}">
      <dsp:nvSpPr>
        <dsp:cNvPr id="0" name=""/>
        <dsp:cNvSpPr/>
      </dsp:nvSpPr>
      <dsp:spPr>
        <a:xfrm>
          <a:off x="55227" y="2312195"/>
          <a:ext cx="1690161" cy="1094841"/>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389379"/>
              <a:satOff val="21537"/>
              <a:lumOff val="242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s-ES" sz="900" b="0" kern="1200" dirty="0">
              <a:latin typeface="Montserrat" panose="00000500000000000000" pitchFamily="2" charset="0"/>
            </a:rPr>
            <a:t>Monitorización</a:t>
          </a:r>
          <a:r>
            <a:rPr lang="es-ES" sz="900" kern="1200" dirty="0">
              <a:latin typeface="Montserrat" panose="00000500000000000000" pitchFamily="2" charset="0"/>
            </a:rPr>
            <a:t> y </a:t>
          </a:r>
          <a:r>
            <a:rPr lang="es-ES" sz="900" b="0" kern="1200" dirty="0">
              <a:latin typeface="Montserrat" panose="00000500000000000000" pitchFamily="2" charset="0"/>
            </a:rPr>
            <a:t>análisis</a:t>
          </a:r>
          <a:r>
            <a:rPr lang="es-ES" sz="900" kern="1200" dirty="0">
              <a:latin typeface="Montserrat" panose="00000500000000000000" pitchFamily="2" charset="0"/>
            </a:rPr>
            <a:t> de los diferentes recursos y artefactos</a:t>
          </a:r>
          <a:endParaRPr lang="es-ES" sz="900" kern="1200" dirty="0"/>
        </a:p>
      </dsp:txBody>
      <dsp:txXfrm>
        <a:off x="79277" y="2609956"/>
        <a:ext cx="1135013" cy="773031"/>
      </dsp:txXfrm>
    </dsp:sp>
    <dsp:sp modelId="{034DFB3C-997F-4755-8AFA-75FFE04C704D}">
      <dsp:nvSpPr>
        <dsp:cNvPr id="0" name=""/>
        <dsp:cNvSpPr/>
      </dsp:nvSpPr>
      <dsp:spPr>
        <a:xfrm>
          <a:off x="3486862" y="0"/>
          <a:ext cx="1690161" cy="1090604"/>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129793"/>
              <a:satOff val="7179"/>
              <a:lumOff val="80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s-ES" sz="900" kern="1200" dirty="0">
              <a:latin typeface="Montserrat" panose="00000500000000000000" pitchFamily="2" charset="0"/>
            </a:rPr>
            <a:t>Componente de tiempo de ejecución</a:t>
          </a:r>
        </a:p>
      </dsp:txBody>
      <dsp:txXfrm>
        <a:off x="4017867" y="23957"/>
        <a:ext cx="1135199" cy="770039"/>
      </dsp:txXfrm>
    </dsp:sp>
    <dsp:sp modelId="{D16FD3AF-F93F-489C-9F97-10F25A5D7BDD}">
      <dsp:nvSpPr>
        <dsp:cNvPr id="0" name=""/>
        <dsp:cNvSpPr/>
      </dsp:nvSpPr>
      <dsp:spPr>
        <a:xfrm>
          <a:off x="26545" y="0"/>
          <a:ext cx="1690161" cy="1094841"/>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s-ES" sz="900" kern="1200" dirty="0">
              <a:latin typeface="Montserrat" panose="00000500000000000000" pitchFamily="2" charset="0"/>
            </a:rPr>
            <a:t>Permite la socialización de las APIs</a:t>
          </a:r>
        </a:p>
      </dsp:txBody>
      <dsp:txXfrm>
        <a:off x="50595" y="24050"/>
        <a:ext cx="1135013" cy="773031"/>
      </dsp:txXfrm>
    </dsp:sp>
    <dsp:sp modelId="{66787C48-3747-4A42-870C-80ECFFD2FBE4}">
      <dsp:nvSpPr>
        <dsp:cNvPr id="0" name=""/>
        <dsp:cNvSpPr/>
      </dsp:nvSpPr>
      <dsp:spPr>
        <a:xfrm>
          <a:off x="1078938" y="195018"/>
          <a:ext cx="1481457" cy="1481457"/>
        </a:xfrm>
        <a:prstGeom prst="pieWedge">
          <a:avLst/>
        </a:prstGeom>
        <a:solidFill>
          <a:schemeClr val="accent4">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kern="1200" dirty="0"/>
            <a:t>Portal Desarrollo</a:t>
          </a:r>
        </a:p>
      </dsp:txBody>
      <dsp:txXfrm>
        <a:off x="1512847" y="628927"/>
        <a:ext cx="1047548" cy="1047548"/>
      </dsp:txXfrm>
    </dsp:sp>
    <dsp:sp modelId="{6DFC01F1-9A8F-4F81-B677-3C073845EBFE}">
      <dsp:nvSpPr>
        <dsp:cNvPr id="0" name=""/>
        <dsp:cNvSpPr/>
      </dsp:nvSpPr>
      <dsp:spPr>
        <a:xfrm rot="5400000">
          <a:off x="2628823" y="195018"/>
          <a:ext cx="1481457" cy="1481457"/>
        </a:xfrm>
        <a:prstGeom prst="pieWedge">
          <a:avLst/>
        </a:prstGeom>
        <a:solidFill>
          <a:schemeClr val="accent4">
            <a:shade val="80000"/>
            <a:hueOff val="-129793"/>
            <a:satOff val="7179"/>
            <a:lumOff val="80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kern="1200" dirty="0"/>
            <a:t>Gateway</a:t>
          </a:r>
        </a:p>
      </dsp:txBody>
      <dsp:txXfrm rot="-5400000">
        <a:off x="2628823" y="628927"/>
        <a:ext cx="1047548" cy="1047548"/>
      </dsp:txXfrm>
    </dsp:sp>
    <dsp:sp modelId="{8301BDEB-9B6D-44A2-B295-99365DDAC733}">
      <dsp:nvSpPr>
        <dsp:cNvPr id="0" name=""/>
        <dsp:cNvSpPr/>
      </dsp:nvSpPr>
      <dsp:spPr>
        <a:xfrm rot="10800000">
          <a:off x="2628823" y="1744903"/>
          <a:ext cx="1481457" cy="1481457"/>
        </a:xfrm>
        <a:prstGeom prst="pieWedge">
          <a:avLst/>
        </a:prstGeom>
        <a:solidFill>
          <a:schemeClr val="accent4">
            <a:shade val="80000"/>
            <a:hueOff val="-259586"/>
            <a:satOff val="14358"/>
            <a:lumOff val="161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kern="1200" dirty="0"/>
            <a:t>Manager</a:t>
          </a:r>
        </a:p>
      </dsp:txBody>
      <dsp:txXfrm rot="10800000">
        <a:off x="2628823" y="1744903"/>
        <a:ext cx="1047548" cy="1047548"/>
      </dsp:txXfrm>
    </dsp:sp>
    <dsp:sp modelId="{6BBAC881-0759-42E0-B0D1-63BBF127691D}">
      <dsp:nvSpPr>
        <dsp:cNvPr id="0" name=""/>
        <dsp:cNvSpPr/>
      </dsp:nvSpPr>
      <dsp:spPr>
        <a:xfrm rot="16200000">
          <a:off x="1078938" y="1744903"/>
          <a:ext cx="1481457" cy="1481457"/>
        </a:xfrm>
        <a:prstGeom prst="pieWedge">
          <a:avLst/>
        </a:prstGeom>
        <a:solidFill>
          <a:schemeClr val="accent4">
            <a:shade val="80000"/>
            <a:hueOff val="-389379"/>
            <a:satOff val="21537"/>
            <a:lumOff val="242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kern="1200" dirty="0"/>
            <a:t>Monitoring</a:t>
          </a:r>
        </a:p>
      </dsp:txBody>
      <dsp:txXfrm rot="5400000">
        <a:off x="1512847" y="1744903"/>
        <a:ext cx="1047548" cy="1047548"/>
      </dsp:txXfrm>
    </dsp:sp>
    <dsp:sp modelId="{4BC1CA04-0F66-442C-8E01-7C69F490A149}">
      <dsp:nvSpPr>
        <dsp:cNvPr id="0" name=""/>
        <dsp:cNvSpPr/>
      </dsp:nvSpPr>
      <dsp:spPr>
        <a:xfrm>
          <a:off x="2338861" y="1402765"/>
          <a:ext cx="511496" cy="444779"/>
        </a:xfrm>
        <a:prstGeom prst="circular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DEE98-C62B-41DB-A2AF-5556EFDA9897}">
      <dsp:nvSpPr>
        <dsp:cNvPr id="0" name=""/>
        <dsp:cNvSpPr/>
      </dsp:nvSpPr>
      <dsp:spPr>
        <a:xfrm rot="10800000">
          <a:off x="2338861" y="1573834"/>
          <a:ext cx="511496" cy="444779"/>
        </a:xfrm>
        <a:prstGeom prst="circular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530F359-1853-4DFB-9457-7E3BAB453B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CAD4E166-5129-4C23-9419-3F1009E6B6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9C501E-DF51-409D-9F82-38A7EF519BAD}" type="datetimeFigureOut">
              <a:rPr lang="es-ES" smtClean="0"/>
              <a:t>21/07/2023</a:t>
            </a:fld>
            <a:endParaRPr lang="es-ES"/>
          </a:p>
        </p:txBody>
      </p:sp>
      <p:sp>
        <p:nvSpPr>
          <p:cNvPr id="4" name="Marcador de pie de página 3">
            <a:extLst>
              <a:ext uri="{FF2B5EF4-FFF2-40B4-BE49-F238E27FC236}">
                <a16:creationId xmlns:a16="http://schemas.microsoft.com/office/drawing/2014/main" id="{51681F5C-DC28-4044-9996-CE9139B2CB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6BFB7DEF-30CA-4645-85E1-029ED260C3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1BE10E-A468-48AE-AB3C-56A459F98CBB}" type="slidenum">
              <a:rPr lang="es-ES" smtClean="0"/>
              <a:t>‹Nº›</a:t>
            </a:fld>
            <a:endParaRPr lang="es-ES"/>
          </a:p>
        </p:txBody>
      </p:sp>
    </p:spTree>
    <p:extLst>
      <p:ext uri="{BB962C8B-B14F-4D97-AF65-F5344CB8AC3E}">
        <p14:creationId xmlns:p14="http://schemas.microsoft.com/office/powerpoint/2010/main" val="3129390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441812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 name="Google Shape;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951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100" b="1" dirty="0">
                <a:latin typeface="Montserrat" panose="00000500000000000000" pitchFamily="2" charset="0"/>
              </a:rPr>
              <a:t>Método seguro: </a:t>
            </a:r>
            <a:r>
              <a:rPr lang="es-ES" sz="1100" dirty="0">
                <a:latin typeface="Montserrat" panose="00000500000000000000" pitchFamily="2" charset="0"/>
              </a:rPr>
              <a:t>Las operaciones seguras no implica peligro alguno en su ejecución, es decir, los métodos seguros son aquellos que en su semántica definida, principalmente los de lectura, no producen efectos o cambios sobre el recurso en el destino.</a:t>
            </a:r>
          </a:p>
          <a:p>
            <a:endParaRPr lang="es-ES" sz="1100" b="1" dirty="0">
              <a:latin typeface="Montserrat" panose="00000500000000000000" pitchFamily="2" charset="0"/>
            </a:endParaRPr>
          </a:p>
          <a:p>
            <a:r>
              <a:rPr lang="es-ES" sz="1100" b="1" dirty="0">
                <a:latin typeface="Montserrat" panose="00000500000000000000" pitchFamily="2" charset="0"/>
              </a:rPr>
              <a:t>Idempotencia: </a:t>
            </a:r>
            <a:r>
              <a:rPr lang="es-ES" sz="1100" dirty="0">
                <a:latin typeface="Montserrat" panose="00000500000000000000" pitchFamily="2" charset="0"/>
              </a:rPr>
              <a:t>Una operación idempotente implica que el estado del recurso será igual al estado devuelto por la primera invocación, independientemente del número de llamadas realizadas posteriormente.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b="0" dirty="0">
                <a:solidFill>
                  <a:srgbClr val="D4D4D4"/>
                </a:solidFill>
                <a:effectLst/>
                <a:latin typeface="Consolas" panose="020B0609020204030204" pitchFamily="49" charset="0"/>
              </a:rPr>
              <a:t>tras invocarlas varias veces sobre un mismo recurso, el estado de ese recurso no cambia en el servidor, aunque la respuesta del mismo podrá ser diferente.</a:t>
            </a:r>
          </a:p>
          <a:p>
            <a:pPr lvl="1"/>
            <a:endParaRPr lang="es-ES" sz="1100" b="1" dirty="0">
              <a:latin typeface="Montserrat" panose="00000500000000000000" pitchFamily="2" charset="0"/>
            </a:endParaRPr>
          </a:p>
          <a:p>
            <a:endParaRPr lang="es-ES" dirty="0"/>
          </a:p>
        </p:txBody>
      </p:sp>
    </p:spTree>
    <p:extLst>
      <p:ext uri="{BB962C8B-B14F-4D97-AF65-F5344CB8AC3E}">
        <p14:creationId xmlns:p14="http://schemas.microsoft.com/office/powerpoint/2010/main" val="106880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dirty="0" err="1"/>
              <a:t>Document</a:t>
            </a:r>
            <a:r>
              <a:rPr lang="es-ES" dirty="0"/>
              <a:t>: </a:t>
            </a:r>
            <a:endParaRPr lang="es-ES" b="0" dirty="0">
              <a:solidFill>
                <a:srgbClr val="D4D4D4"/>
              </a:solidFill>
              <a:effectLst/>
              <a:latin typeface="Consolas" panose="020B0609020204030204" pitchFamily="49" charset="0"/>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b="0" dirty="0">
                <a:solidFill>
                  <a:srgbClr val="D4D4D4"/>
                </a:solidFill>
                <a:effectLst/>
                <a:latin typeface="Consolas" panose="020B0609020204030204" pitchFamily="49" charset="0"/>
              </a:rPr>
              <a:t>Un recurso de tipo </a:t>
            </a:r>
            <a:r>
              <a:rPr lang="es-ES" b="0" dirty="0" err="1">
                <a:solidFill>
                  <a:srgbClr val="D4D4D4"/>
                </a:solidFill>
                <a:effectLst/>
                <a:latin typeface="Consolas" panose="020B0609020204030204" pitchFamily="49" charset="0"/>
              </a:rPr>
              <a:t>document</a:t>
            </a:r>
            <a:r>
              <a:rPr lang="es-ES" b="0" dirty="0">
                <a:solidFill>
                  <a:srgbClr val="D4D4D4"/>
                </a:solidFill>
                <a:effectLst/>
                <a:latin typeface="Consolas" panose="020B0609020204030204" pitchFamily="49" charset="0"/>
              </a:rPr>
              <a:t> es un concepto similar a una instancia de objeto o registro de base de datos.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b="0" dirty="0">
                <a:solidFill>
                  <a:srgbClr val="D4D4D4"/>
                </a:solidFill>
                <a:effectLst/>
                <a:latin typeface="Consolas" panose="020B0609020204030204" pitchFamily="49" charset="0"/>
              </a:rPr>
              <a:t>La representación de estado de un documento normalmente incluye ambos campos con valores y enlaces a otros recursos relacionados. Con su campo fundamental y su estructura basada en enlaces,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b="0" dirty="0">
                <a:solidFill>
                  <a:srgbClr val="D4D4D4"/>
                </a:solidFill>
                <a:effectLst/>
                <a:latin typeface="Consolas" panose="020B0609020204030204" pitchFamily="49" charset="0"/>
              </a:rPr>
              <a:t>el tipo </a:t>
            </a:r>
            <a:r>
              <a:rPr lang="es-ES" b="0" dirty="0" err="1">
                <a:solidFill>
                  <a:srgbClr val="D4D4D4"/>
                </a:solidFill>
                <a:effectLst/>
                <a:latin typeface="Consolas" panose="020B0609020204030204" pitchFamily="49" charset="0"/>
              </a:rPr>
              <a:t>document</a:t>
            </a:r>
            <a:r>
              <a:rPr lang="es-ES" b="0" dirty="0">
                <a:solidFill>
                  <a:srgbClr val="D4D4D4"/>
                </a:solidFill>
                <a:effectLst/>
                <a:latin typeface="Consolas" panose="020B0609020204030204" pitchFamily="49" charset="0"/>
              </a:rPr>
              <a:t> es el arquetipo base de los otros arquetipos de recursos (</a:t>
            </a:r>
            <a:r>
              <a:rPr lang="es-ES" b="0" dirty="0" err="1">
                <a:solidFill>
                  <a:srgbClr val="D4D4D4"/>
                </a:solidFill>
                <a:effectLst/>
                <a:latin typeface="Consolas" panose="020B0609020204030204" pitchFamily="49" charset="0"/>
              </a:rPr>
              <a:t>collection</a:t>
            </a:r>
            <a:r>
              <a:rPr lang="es-ES" b="0" dirty="0">
                <a:solidFill>
                  <a:srgbClr val="D4D4D4"/>
                </a:solidFill>
                <a:effectLst/>
                <a:latin typeface="Consolas" panose="020B0609020204030204" pitchFamily="49" charset="0"/>
              </a:rPr>
              <a:t>, store y </a:t>
            </a:r>
            <a:r>
              <a:rPr lang="es-ES" b="0" dirty="0" err="1">
                <a:solidFill>
                  <a:srgbClr val="D4D4D4"/>
                </a:solidFill>
                <a:effectLst/>
                <a:latin typeface="Consolas" panose="020B0609020204030204" pitchFamily="49" charset="0"/>
              </a:rPr>
              <a:t>controller</a:t>
            </a:r>
            <a:r>
              <a:rPr lang="es-ES" b="0" dirty="0">
                <a:solidFill>
                  <a:srgbClr val="D4D4D4"/>
                </a:solidFill>
                <a:effectLst/>
                <a:latin typeface="Consolas" panose="020B0609020204030204" pitchFamily="49"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b="0" dirty="0" err="1">
                <a:solidFill>
                  <a:srgbClr val="D4D4D4"/>
                </a:solidFill>
                <a:effectLst/>
                <a:latin typeface="Consolas" panose="020B0609020204030204" pitchFamily="49" charset="0"/>
              </a:rPr>
              <a:t>Collection</a:t>
            </a:r>
            <a:r>
              <a:rPr lang="es-ES" b="0" dirty="0">
                <a:solidFill>
                  <a:srgbClr val="D4D4D4"/>
                </a:solidFill>
                <a:effectLst/>
                <a:latin typeface="Consolas" panose="020B0609020204030204" pitchFamily="49" charset="0"/>
              </a:rPr>
              <a:t>:</a:t>
            </a:r>
          </a:p>
          <a:p>
            <a:pPr lvl="1"/>
            <a:r>
              <a:rPr lang="es-ES" b="0" dirty="0">
                <a:solidFill>
                  <a:srgbClr val="D4D4D4"/>
                </a:solidFill>
                <a:effectLst/>
                <a:latin typeface="Consolas" panose="020B0609020204030204" pitchFamily="49" charset="0"/>
              </a:rPr>
              <a:t>Un recurso de tipo </a:t>
            </a:r>
            <a:r>
              <a:rPr lang="es-ES" b="0" dirty="0" err="1">
                <a:solidFill>
                  <a:srgbClr val="D4D4D4"/>
                </a:solidFill>
                <a:effectLst/>
                <a:latin typeface="Consolas" panose="020B0609020204030204" pitchFamily="49" charset="0"/>
              </a:rPr>
              <a:t>Collection</a:t>
            </a:r>
            <a:r>
              <a:rPr lang="es-ES" b="0" dirty="0">
                <a:solidFill>
                  <a:srgbClr val="D4D4D4"/>
                </a:solidFill>
                <a:effectLst/>
                <a:latin typeface="Consolas" panose="020B0609020204030204" pitchFamily="49" charset="0"/>
              </a:rPr>
              <a:t> es un directorio (listas) de recursos administrado por el servidor. </a:t>
            </a:r>
          </a:p>
          <a:p>
            <a:pPr lvl="1"/>
            <a:r>
              <a:rPr lang="es-ES" b="0" dirty="0">
                <a:solidFill>
                  <a:srgbClr val="D4D4D4"/>
                </a:solidFill>
                <a:effectLst/>
                <a:latin typeface="Consolas" panose="020B0609020204030204" pitchFamily="49" charset="0"/>
              </a:rPr>
              <a:t>Los clientes pueden proponer nuevos recursos para ser agregados a una colección, sin embargo, depende de la colección elegir crear el nuevo recurso o no. </a:t>
            </a:r>
          </a:p>
          <a:p>
            <a:r>
              <a:rPr lang="es-ES" b="0" dirty="0">
                <a:solidFill>
                  <a:srgbClr val="D4D4D4"/>
                </a:solidFill>
                <a:effectLst/>
                <a:latin typeface="Consolas" panose="020B0609020204030204" pitchFamily="49" charset="0"/>
              </a:rPr>
              <a:t>Store: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b="0" dirty="0">
                <a:solidFill>
                  <a:srgbClr val="D4D4D4"/>
                </a:solidFill>
                <a:effectLst/>
                <a:latin typeface="Consolas" panose="020B0609020204030204" pitchFamily="49" charset="0"/>
              </a:rPr>
              <a:t>Un recurso de tipo store permite a un cliente guardar recursos en una API, sacarlos de nuevo, y decidir cuándo eliminarlos.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b="0" dirty="0">
                <a:solidFill>
                  <a:srgbClr val="D4D4D4"/>
                </a:solidFill>
                <a:effectLst/>
                <a:latin typeface="Consolas" panose="020B0609020204030204" pitchFamily="49" charset="0"/>
              </a:rPr>
              <a:t>Por su cuenta, las store no crean nuevos recursos; por lo tanto una store nunca genera nuevas </a:t>
            </a:r>
            <a:r>
              <a:rPr lang="es-ES" b="0" dirty="0" err="1">
                <a:solidFill>
                  <a:srgbClr val="D4D4D4"/>
                </a:solidFill>
                <a:effectLst/>
                <a:latin typeface="Consolas" panose="020B0609020204030204" pitchFamily="49" charset="0"/>
              </a:rPr>
              <a:t>URIs</a:t>
            </a:r>
            <a:r>
              <a:rPr lang="es-ES" b="0" dirty="0">
                <a:solidFill>
                  <a:srgbClr val="D4D4D4"/>
                </a:solidFill>
                <a:effectLst/>
                <a:latin typeface="Consolas" panose="020B0609020204030204" pitchFamily="49" charset="0"/>
              </a:rPr>
              <a:t>.</a:t>
            </a:r>
          </a:p>
          <a:p>
            <a:pPr lvl="1"/>
            <a:endParaRPr lang="es-ES" b="0" dirty="0">
              <a:solidFill>
                <a:srgbClr val="D4D4D4"/>
              </a:solidFill>
              <a:effectLst/>
              <a:latin typeface="Consolas" panose="020B0609020204030204" pitchFamily="49" charset="0"/>
            </a:endParaRPr>
          </a:p>
          <a:p>
            <a:r>
              <a:rPr lang="es-ES" b="0" dirty="0" err="1">
                <a:solidFill>
                  <a:srgbClr val="D4D4D4"/>
                </a:solidFill>
                <a:effectLst/>
                <a:latin typeface="Consolas" panose="020B0609020204030204" pitchFamily="49" charset="0"/>
              </a:rPr>
              <a:t>Controller</a:t>
            </a:r>
            <a:r>
              <a:rPr lang="es-ES" b="0" dirty="0">
                <a:solidFill>
                  <a:srgbClr val="D4D4D4"/>
                </a:solidFill>
                <a:effectLst/>
                <a:latin typeface="Consolas" panose="020B0609020204030204" pitchFamily="49" charset="0"/>
              </a:rPr>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b="0" dirty="0">
                <a:solidFill>
                  <a:srgbClr val="D4D4D4"/>
                </a:solidFill>
                <a:effectLst/>
                <a:latin typeface="Consolas" panose="020B0609020204030204" pitchFamily="49" charset="0"/>
              </a:rPr>
              <a:t>una API REST  usa un recurso del tipo </a:t>
            </a:r>
            <a:r>
              <a:rPr lang="es-ES" b="0" dirty="0" err="1">
                <a:solidFill>
                  <a:srgbClr val="D4D4D4"/>
                </a:solidFill>
                <a:effectLst/>
                <a:latin typeface="Consolas" panose="020B0609020204030204" pitchFamily="49" charset="0"/>
              </a:rPr>
              <a:t>controller</a:t>
            </a:r>
            <a:r>
              <a:rPr lang="es-ES" b="0" dirty="0">
                <a:solidFill>
                  <a:srgbClr val="D4D4D4"/>
                </a:solidFill>
                <a:effectLst/>
                <a:latin typeface="Consolas" panose="020B0609020204030204" pitchFamily="49" charset="0"/>
              </a:rPr>
              <a:t> para realizar acciones específicas de la aplicación que no pueden asignarse lógicamente uno de los métodos estándar CRUD (</a:t>
            </a:r>
            <a:r>
              <a:rPr lang="es-ES" b="0" dirty="0" err="1">
                <a:solidFill>
                  <a:srgbClr val="D4D4D4"/>
                </a:solidFill>
                <a:effectLst/>
                <a:latin typeface="Consolas" panose="020B0609020204030204" pitchFamily="49" charset="0"/>
              </a:rPr>
              <a:t>create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replace</a:t>
            </a:r>
            <a:r>
              <a:rPr lang="es-ES" b="0" dirty="0">
                <a:solidFill>
                  <a:srgbClr val="D4D4D4"/>
                </a:solidFill>
                <a:effectLst/>
                <a:latin typeface="Consolas" panose="020B0609020204030204" pitchFamily="49" charset="0"/>
              </a:rPr>
              <a:t>, </a:t>
            </a:r>
            <a:r>
              <a:rPr lang="es-ES" b="0" dirty="0" err="1">
                <a:solidFill>
                  <a:srgbClr val="D4D4D4"/>
                </a:solidFill>
                <a:effectLst/>
                <a:latin typeface="Consolas" panose="020B0609020204030204" pitchFamily="49" charset="0"/>
              </a:rPr>
              <a:t>update</a:t>
            </a:r>
            <a:r>
              <a:rPr lang="es-ES" b="0" dirty="0">
                <a:solidFill>
                  <a:srgbClr val="D4D4D4"/>
                </a:solidFill>
                <a:effectLst/>
                <a:latin typeface="Consolas" panose="020B0609020204030204" pitchFamily="49" charset="0"/>
              </a:rPr>
              <a:t> y </a:t>
            </a:r>
            <a:r>
              <a:rPr lang="es-ES" b="0" dirty="0" err="1">
                <a:solidFill>
                  <a:srgbClr val="D4D4D4"/>
                </a:solidFill>
                <a:effectLst/>
                <a:latin typeface="Consolas" panose="020B0609020204030204" pitchFamily="49" charset="0"/>
              </a:rPr>
              <a:t>delete</a:t>
            </a:r>
            <a:r>
              <a:rPr lang="es-ES" b="0" dirty="0">
                <a:solidFill>
                  <a:srgbClr val="D4D4D4"/>
                </a:solidFill>
                <a:effectLst/>
                <a:latin typeface="Consolas" panose="020B0609020204030204" pitchFamily="49" charset="0"/>
              </a:rPr>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b="0" dirty="0">
                <a:solidFill>
                  <a:srgbClr val="D4D4D4"/>
                </a:solidFill>
                <a:effectLst/>
                <a:latin typeface="Consolas" panose="020B0609020204030204" pitchFamily="49" charset="0"/>
              </a:rPr>
              <a:t> Los </a:t>
            </a:r>
            <a:r>
              <a:rPr lang="es-ES" b="0" dirty="0" err="1">
                <a:solidFill>
                  <a:srgbClr val="D4D4D4"/>
                </a:solidFill>
                <a:effectLst/>
                <a:latin typeface="Consolas" panose="020B0609020204030204" pitchFamily="49" charset="0"/>
              </a:rPr>
              <a:t>controller</a:t>
            </a:r>
            <a:r>
              <a:rPr lang="es-ES" b="0" dirty="0">
                <a:solidFill>
                  <a:srgbClr val="D4D4D4"/>
                </a:solidFill>
                <a:effectLst/>
                <a:latin typeface="Consolas" panose="020B0609020204030204" pitchFamily="49" charset="0"/>
              </a:rPr>
              <a:t> suelen aparecer como el último segmento en una ruta URI, sin recursos hijos para seguirles en la jerarquía. </a:t>
            </a:r>
          </a:p>
          <a:p>
            <a:pPr lvl="1"/>
            <a:endParaRPr lang="es-ES" b="0" dirty="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dirty="0">
              <a:solidFill>
                <a:srgbClr val="D4D4D4"/>
              </a:solidFill>
              <a:effectLst/>
              <a:latin typeface="Consolas" panose="020B0609020204030204" pitchFamily="49" charset="0"/>
            </a:endParaRPr>
          </a:p>
          <a:p>
            <a:endParaRPr lang="es-ES" dirty="0"/>
          </a:p>
        </p:txBody>
      </p:sp>
    </p:spTree>
    <p:extLst>
      <p:ext uri="{BB962C8B-B14F-4D97-AF65-F5344CB8AC3E}">
        <p14:creationId xmlns:p14="http://schemas.microsoft.com/office/powerpoint/2010/main" val="374626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just">
              <a:lnSpc>
                <a:spcPct val="115000"/>
              </a:lnSpc>
            </a:pPr>
            <a:r>
              <a:rPr lang="es-ES" sz="1800" dirty="0">
                <a:effectLst/>
                <a:latin typeface="Arial" panose="020B0604020202020204" pitchFamily="34" charset="0"/>
                <a:ea typeface="Arial" panose="020B0604020202020204" pitchFamily="34" charset="0"/>
              </a:rPr>
              <a:t>Como primer paso, se </a:t>
            </a:r>
            <a:r>
              <a:rPr lang="es-ES" sz="1800" b="1" dirty="0">
                <a:effectLst/>
                <a:latin typeface="Arial" panose="020B0604020202020204" pitchFamily="34" charset="0"/>
                <a:ea typeface="Arial" panose="020B0604020202020204" pitchFamily="34" charset="0"/>
              </a:rPr>
              <a:t>DEBE</a:t>
            </a:r>
            <a:r>
              <a:rPr lang="es-ES" sz="1800" dirty="0">
                <a:effectLst/>
                <a:latin typeface="Arial" panose="020B0604020202020204" pitchFamily="34" charset="0"/>
                <a:ea typeface="Arial" panose="020B0604020202020204" pitchFamily="34" charset="0"/>
              </a:rPr>
              <a:t> crear un modelo de los datos que serán modificable por la API. A partir de este modelo de datos se determinarán los recursos de la API; normalmente no hay una correspondencia unívoca entre los elementos del modelo de datos y los recursos de la API, especialmente porque normalmente se derivarán nuevos tipos de recursos. </a:t>
            </a:r>
          </a:p>
          <a:p>
            <a:pPr algn="just">
              <a:lnSpc>
                <a:spcPct val="115000"/>
              </a:lnSpc>
            </a:pPr>
            <a:r>
              <a:rPr lang="es-ES" sz="1800" dirty="0">
                <a:effectLst/>
                <a:latin typeface="Arial" panose="020B0604020202020204" pitchFamily="34" charset="0"/>
                <a:ea typeface="Arial" panose="020B0604020202020204" pitchFamily="34" charset="0"/>
              </a:rPr>
              <a:t> </a:t>
            </a:r>
          </a:p>
          <a:p>
            <a:pPr algn="just">
              <a:lnSpc>
                <a:spcPct val="115000"/>
              </a:lnSpc>
            </a:pPr>
            <a:r>
              <a:rPr lang="es-ES" sz="1800" dirty="0">
                <a:effectLst/>
                <a:latin typeface="Arial" panose="020B0604020202020204" pitchFamily="34" charset="0"/>
                <a:ea typeface="Arial" panose="020B0604020202020204" pitchFamily="34" charset="0"/>
              </a:rPr>
              <a:t>El principio de diseño más importante al construir una API debe ser maximizar la productividad y el éxito del desarrollador de aplicaciones. Ya que estas APIs están su objetivo final es que sean consumidas por una aplicación, ya sea interna a la compañía o externa a la misma. </a:t>
            </a:r>
          </a:p>
          <a:p>
            <a:pPr algn="just">
              <a:lnSpc>
                <a:spcPct val="115000"/>
              </a:lnSpc>
            </a:pPr>
            <a:r>
              <a:rPr lang="es-ES" sz="1800" dirty="0">
                <a:effectLst/>
                <a:latin typeface="Arial" panose="020B0604020202020204" pitchFamily="34" charset="0"/>
                <a:ea typeface="Arial" panose="020B0604020202020204" pitchFamily="34" charset="0"/>
              </a:rPr>
              <a:t> </a:t>
            </a:r>
          </a:p>
          <a:p>
            <a:pPr algn="just">
              <a:lnSpc>
                <a:spcPct val="115000"/>
              </a:lnSpc>
            </a:pPr>
            <a:r>
              <a:rPr lang="es-ES" sz="1800" dirty="0">
                <a:effectLst/>
                <a:latin typeface="Arial" panose="020B0604020202020204" pitchFamily="34" charset="0"/>
                <a:ea typeface="Arial" panose="020B0604020202020204" pitchFamily="34" charset="0"/>
              </a:rPr>
              <a:t>Es muy importante conocer que detrás de nuestra API y de la Aplicación que la va a consumir existe la figura del desarrollador de aplicaciones, es quien debe entender perfectamente que es lo que nuestra API le va a ofrecer y de esta manera conocer cuáles de sus requisitos cumplen.</a:t>
            </a:r>
          </a:p>
          <a:p>
            <a:pPr algn="just">
              <a:lnSpc>
                <a:spcPct val="115000"/>
              </a:lnSpc>
            </a:pPr>
            <a:r>
              <a:rPr lang="es-ES" sz="1800" dirty="0">
                <a:effectLst/>
                <a:latin typeface="Arial" panose="020B0604020202020204" pitchFamily="34" charset="0"/>
                <a:ea typeface="Arial" panose="020B0604020202020204" pitchFamily="34" charset="0"/>
              </a:rPr>
              <a:t> A continuación, estos recursos deben ser nombrados adecuadamente mediante </a:t>
            </a:r>
            <a:r>
              <a:rPr lang="es-ES" sz="1800" b="1" dirty="0" err="1">
                <a:effectLst/>
                <a:latin typeface="Arial" panose="020B0604020202020204" pitchFamily="34" charset="0"/>
                <a:ea typeface="Arial" panose="020B0604020202020204" pitchFamily="34" charset="0"/>
              </a:rPr>
              <a:t>URIs</a:t>
            </a:r>
            <a:r>
              <a:rPr lang="es-ES" sz="1800" dirty="0">
                <a:effectLst/>
                <a:latin typeface="Arial" panose="020B0604020202020204" pitchFamily="34" charset="0"/>
                <a:ea typeface="Arial" panose="020B0604020202020204" pitchFamily="34" charset="0"/>
              </a:rPr>
              <a:t> (</a:t>
            </a:r>
            <a:r>
              <a:rPr lang="es-ES" sz="1800" i="1" dirty="0" err="1">
                <a:effectLst/>
                <a:latin typeface="Arial" panose="020B0604020202020204" pitchFamily="34" charset="0"/>
                <a:ea typeface="Arial" panose="020B0604020202020204" pitchFamily="34" charset="0"/>
              </a:rPr>
              <a:t>Uniform</a:t>
            </a:r>
            <a:r>
              <a:rPr lang="es-ES" sz="1800" i="1" dirty="0">
                <a:effectLst/>
                <a:latin typeface="Arial" panose="020B0604020202020204" pitchFamily="34" charset="0"/>
                <a:ea typeface="Arial" panose="020B0604020202020204" pitchFamily="34" charset="0"/>
              </a:rPr>
              <a:t> </a:t>
            </a:r>
            <a:r>
              <a:rPr lang="es-ES" sz="1800" i="1" dirty="0" err="1">
                <a:effectLst/>
                <a:latin typeface="Arial" panose="020B0604020202020204" pitchFamily="34" charset="0"/>
                <a:ea typeface="Arial" panose="020B0604020202020204" pitchFamily="34" charset="0"/>
              </a:rPr>
              <a:t>Resource</a:t>
            </a:r>
            <a:r>
              <a:rPr lang="es-ES" sz="1800" i="1" dirty="0">
                <a:effectLst/>
                <a:latin typeface="Arial" panose="020B0604020202020204" pitchFamily="34" charset="0"/>
                <a:ea typeface="Arial" panose="020B0604020202020204" pitchFamily="34" charset="0"/>
              </a:rPr>
              <a:t> </a:t>
            </a:r>
            <a:r>
              <a:rPr lang="es-ES" sz="1800" i="1" dirty="0" err="1">
                <a:effectLst/>
                <a:latin typeface="Arial" panose="020B0604020202020204" pitchFamily="34" charset="0"/>
                <a:ea typeface="Arial" panose="020B0604020202020204" pitchFamily="34" charset="0"/>
              </a:rPr>
              <a:t>Identifiers</a:t>
            </a:r>
            <a:r>
              <a:rPr lang="es-ES" sz="1800" dirty="0">
                <a:effectLst/>
                <a:latin typeface="Arial" panose="020B0604020202020204" pitchFamily="34" charset="0"/>
                <a:ea typeface="Arial" panose="020B0604020202020204" pitchFamily="34" charset="0"/>
              </a:rPr>
              <a:t>). </a:t>
            </a:r>
          </a:p>
          <a:p>
            <a:pPr algn="just">
              <a:lnSpc>
                <a:spcPct val="115000"/>
              </a:lnSpc>
            </a:pPr>
            <a:r>
              <a:rPr lang="es-ES" sz="1800" dirty="0">
                <a:effectLst/>
                <a:latin typeface="Arial" panose="020B0604020202020204" pitchFamily="34" charset="0"/>
                <a:ea typeface="Arial" panose="020B0604020202020204" pitchFamily="34" charset="0"/>
              </a:rPr>
              <a:t> </a:t>
            </a:r>
          </a:p>
          <a:p>
            <a:pPr algn="just">
              <a:lnSpc>
                <a:spcPct val="115000"/>
              </a:lnSpc>
            </a:pPr>
            <a:r>
              <a:rPr lang="es-ES" sz="1800" dirty="0">
                <a:effectLst/>
                <a:latin typeface="Arial" panose="020B0604020202020204" pitchFamily="34" charset="0"/>
                <a:ea typeface="Arial" panose="020B0604020202020204" pitchFamily="34" charset="0"/>
              </a:rPr>
              <a:t>Para cada uno de los recursos hay que decidir los métodos HTTP utilizados para realizar las operaciones de aplicación requeridas; esto incluye el uso de los campos de cabecera HTTP. </a:t>
            </a:r>
          </a:p>
          <a:p>
            <a:pPr algn="just">
              <a:lnSpc>
                <a:spcPct val="115000"/>
              </a:lnSpc>
            </a:pPr>
            <a:r>
              <a:rPr lang="es-ES" sz="1800" dirty="0">
                <a:effectLst/>
                <a:latin typeface="Arial" panose="020B0604020202020204" pitchFamily="34" charset="0"/>
                <a:ea typeface="Arial" panose="020B0604020202020204" pitchFamily="34" charset="0"/>
              </a:rPr>
              <a:t> </a:t>
            </a:r>
          </a:p>
          <a:p>
            <a:pPr algn="just">
              <a:lnSpc>
                <a:spcPct val="115000"/>
              </a:lnSpc>
            </a:pPr>
            <a:r>
              <a:rPr lang="es-ES" sz="1800" dirty="0">
                <a:effectLst/>
                <a:latin typeface="Arial" panose="020B0604020202020204" pitchFamily="34" charset="0"/>
                <a:ea typeface="Arial" panose="020B0604020202020204" pitchFamily="34" charset="0"/>
              </a:rPr>
              <a:t>Hay que decidir el comportamiento especial que requiere la aplicación (por ejemplo, control paginación, cacheado). Por último, hay que identificar las posibles situaciones de error y diseñar los mensajes de error asociados a cada uno de los escenarios posible.</a:t>
            </a:r>
          </a:p>
          <a:p>
            <a:pPr algn="just">
              <a:lnSpc>
                <a:spcPct val="115000"/>
              </a:lnSpc>
            </a:pPr>
            <a:r>
              <a:rPr lang="es-ES" sz="1800" dirty="0">
                <a:effectLst/>
                <a:latin typeface="Arial" panose="020B0604020202020204" pitchFamily="34" charset="0"/>
                <a:ea typeface="Arial" panose="020B0604020202020204" pitchFamily="34" charset="0"/>
              </a:rPr>
              <a:t> </a:t>
            </a:r>
          </a:p>
          <a:p>
            <a:r>
              <a:rPr lang="es-ES" sz="1800" dirty="0">
                <a:effectLst/>
                <a:latin typeface="Arial" panose="020B0604020202020204" pitchFamily="34" charset="0"/>
                <a:ea typeface="Arial" panose="020B0604020202020204" pitchFamily="34" charset="0"/>
              </a:rPr>
              <a:t>Nota: Aunque el anterior diagrama tiene como enfoque un proceso secuencial, no siempre es necesario seguirlo según viene descrito en el. Ya que puede darse la situación  en el que el modelo de datos ya esté definido, en dicho caso el primer paso no sería necesario</a:t>
            </a:r>
          </a:p>
          <a:p>
            <a:endParaRPr lang="es-ES" dirty="0"/>
          </a:p>
        </p:txBody>
      </p:sp>
    </p:spTree>
    <p:extLst>
      <p:ext uri="{BB962C8B-B14F-4D97-AF65-F5344CB8AC3E}">
        <p14:creationId xmlns:p14="http://schemas.microsoft.com/office/powerpoint/2010/main" val="172953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1" i="0" dirty="0" err="1">
                <a:solidFill>
                  <a:srgbClr val="D4D4D4"/>
                </a:solidFill>
                <a:effectLst/>
                <a:latin typeface="-apple-system"/>
              </a:rPr>
              <a:t>Scheme</a:t>
            </a:r>
            <a:r>
              <a:rPr lang="es-ES" b="0" i="0" dirty="0">
                <a:solidFill>
                  <a:srgbClr val="D4D4D4"/>
                </a:solidFill>
                <a:effectLst/>
                <a:latin typeface="-apple-system"/>
              </a:rPr>
              <a:t>: El esquema identifica el protocolo a usar para acceder a los recursos, puede ser HTTP (sin SSL) o HTTPS (con SSL).</a:t>
            </a:r>
          </a:p>
          <a:p>
            <a:pPr algn="l">
              <a:buFont typeface="Arial" panose="020B0604020202020204" pitchFamily="34" charset="0"/>
              <a:buChar char="•"/>
            </a:pPr>
            <a:r>
              <a:rPr lang="es-ES" b="1" i="0" dirty="0" err="1">
                <a:solidFill>
                  <a:srgbClr val="D4D4D4"/>
                </a:solidFill>
                <a:effectLst/>
                <a:latin typeface="-apple-system"/>
              </a:rPr>
              <a:t>BaseURI</a:t>
            </a:r>
            <a:r>
              <a:rPr lang="es-ES" b="0" i="0" dirty="0">
                <a:solidFill>
                  <a:srgbClr val="D4D4D4"/>
                </a:solidFill>
                <a:effectLst/>
                <a:latin typeface="-apple-system"/>
              </a:rPr>
              <a:t>: Formado por el </a:t>
            </a:r>
            <a:r>
              <a:rPr lang="es-ES" b="0" i="0" dirty="0" err="1">
                <a:solidFill>
                  <a:srgbClr val="D4D4D4"/>
                </a:solidFill>
                <a:effectLst/>
                <a:latin typeface="-apple-system"/>
              </a:rPr>
              <a:t>hostname</a:t>
            </a:r>
            <a:r>
              <a:rPr lang="es-ES" b="0" i="0" dirty="0">
                <a:solidFill>
                  <a:srgbClr val="D4D4D4"/>
                </a:solidFill>
                <a:effectLst/>
                <a:latin typeface="-apple-system"/>
              </a:rPr>
              <a:t> y el puerto. Así:</a:t>
            </a:r>
          </a:p>
          <a:p>
            <a:pPr marL="742950" lvl="1" indent="-285750" algn="l">
              <a:buFont typeface="Arial" panose="020B0604020202020204" pitchFamily="34" charset="0"/>
              <a:buChar char="•"/>
            </a:pPr>
            <a:r>
              <a:rPr lang="es-ES" b="0" i="0" dirty="0" err="1">
                <a:solidFill>
                  <a:srgbClr val="D4D4D4"/>
                </a:solidFill>
                <a:effectLst/>
                <a:latin typeface="-apple-system"/>
              </a:rPr>
              <a:t>Hostname</a:t>
            </a:r>
            <a:r>
              <a:rPr lang="es-ES" b="0" i="0" dirty="0">
                <a:solidFill>
                  <a:srgbClr val="D4D4D4"/>
                </a:solidFill>
                <a:effectLst/>
                <a:latin typeface="-apple-system"/>
              </a:rPr>
              <a:t>: Contiene el nombre del servidor.</a:t>
            </a:r>
          </a:p>
          <a:p>
            <a:pPr marL="742950" lvl="1" indent="-285750" algn="l">
              <a:buFont typeface="Arial" panose="020B0604020202020204" pitchFamily="34" charset="0"/>
              <a:buChar char="•"/>
            </a:pPr>
            <a:r>
              <a:rPr lang="es-ES" b="0" i="0" dirty="0">
                <a:solidFill>
                  <a:srgbClr val="D4D4D4"/>
                </a:solidFill>
                <a:effectLst/>
                <a:latin typeface="-apple-system"/>
              </a:rPr>
              <a:t>Puerto: Si no se informa se utilizará el por defecto para HTTP (80) y HTTPS (443).</a:t>
            </a:r>
          </a:p>
          <a:p>
            <a:pPr algn="l">
              <a:buFont typeface="Arial" panose="020B0604020202020204" pitchFamily="34" charset="0"/>
              <a:buChar char="•"/>
            </a:pPr>
            <a:r>
              <a:rPr lang="es-ES" b="1" i="0" dirty="0" err="1">
                <a:solidFill>
                  <a:srgbClr val="D4D4D4"/>
                </a:solidFill>
                <a:effectLst/>
                <a:latin typeface="-apple-system"/>
              </a:rPr>
              <a:t>BasePath</a:t>
            </a:r>
            <a:r>
              <a:rPr lang="es-ES" b="0" i="0" dirty="0">
                <a:solidFill>
                  <a:srgbClr val="D4D4D4"/>
                </a:solidFill>
                <a:effectLst/>
                <a:latin typeface="-apple-system"/>
              </a:rPr>
              <a:t>: Prefijo de la URL para todos los </a:t>
            </a:r>
            <a:r>
              <a:rPr lang="es-ES" b="0" i="0" dirty="0" err="1">
                <a:solidFill>
                  <a:srgbClr val="D4D4D4"/>
                </a:solidFill>
                <a:effectLst/>
                <a:latin typeface="-apple-system"/>
              </a:rPr>
              <a:t>paths</a:t>
            </a:r>
            <a:r>
              <a:rPr lang="es-ES" b="0" i="0" dirty="0">
                <a:solidFill>
                  <a:srgbClr val="D4D4D4"/>
                </a:solidFill>
                <a:effectLst/>
                <a:latin typeface="-apple-system"/>
              </a:rPr>
              <a:t> relativos a la raíz del host. Formado por un contexto o </a:t>
            </a:r>
            <a:r>
              <a:rPr lang="es-ES" b="0" i="0" dirty="0" err="1">
                <a:solidFill>
                  <a:srgbClr val="D4D4D4"/>
                </a:solidFill>
                <a:effectLst/>
                <a:latin typeface="-apple-system"/>
              </a:rPr>
              <a:t>path</a:t>
            </a:r>
            <a:r>
              <a:rPr lang="es-ES" b="0" i="0" dirty="0">
                <a:solidFill>
                  <a:srgbClr val="D4D4D4"/>
                </a:solidFill>
                <a:effectLst/>
                <a:latin typeface="-apple-system"/>
              </a:rPr>
              <a:t>, la </a:t>
            </a:r>
            <a:r>
              <a:rPr lang="es-ES" b="0" i="0" dirty="0" err="1">
                <a:solidFill>
                  <a:srgbClr val="D4D4D4"/>
                </a:solidFill>
                <a:effectLst/>
                <a:latin typeface="-apple-system"/>
              </a:rPr>
              <a:t>Major</a:t>
            </a:r>
            <a:r>
              <a:rPr lang="es-ES" b="0" i="0" dirty="0">
                <a:solidFill>
                  <a:srgbClr val="D4D4D4"/>
                </a:solidFill>
                <a:effectLst/>
                <a:latin typeface="-apple-system"/>
              </a:rPr>
              <a:t> </a:t>
            </a:r>
            <a:r>
              <a:rPr lang="es-ES" b="0" i="0" dirty="0" err="1">
                <a:solidFill>
                  <a:srgbClr val="D4D4D4"/>
                </a:solidFill>
                <a:effectLst/>
                <a:latin typeface="-apple-system"/>
              </a:rPr>
              <a:t>Version</a:t>
            </a:r>
            <a:r>
              <a:rPr lang="es-ES" b="0" i="0" dirty="0">
                <a:solidFill>
                  <a:srgbClr val="D4D4D4"/>
                </a:solidFill>
                <a:effectLst/>
                <a:latin typeface="-apple-system"/>
              </a:rPr>
              <a:t> de la API, un </a:t>
            </a:r>
            <a:r>
              <a:rPr lang="es-ES" b="0" i="0" dirty="0" err="1">
                <a:solidFill>
                  <a:srgbClr val="D4D4D4"/>
                </a:solidFill>
                <a:effectLst/>
                <a:latin typeface="-apple-system"/>
              </a:rPr>
              <a:t>resource</a:t>
            </a:r>
            <a:r>
              <a:rPr lang="es-ES" b="0" i="0" dirty="0">
                <a:solidFill>
                  <a:srgbClr val="D4D4D4"/>
                </a:solidFill>
                <a:effectLst/>
                <a:latin typeface="-apple-system"/>
              </a:rPr>
              <a:t> y elementos </a:t>
            </a:r>
            <a:r>
              <a:rPr lang="es-ES" b="0" i="0" dirty="0" err="1">
                <a:solidFill>
                  <a:srgbClr val="D4D4D4"/>
                </a:solidFill>
                <a:effectLst/>
                <a:latin typeface="-apple-system"/>
              </a:rPr>
              <a:t>pathParam</a:t>
            </a:r>
            <a:r>
              <a:rPr lang="es-ES" b="0" i="0" dirty="0">
                <a:solidFill>
                  <a:srgbClr val="D4D4D4"/>
                </a:solidFill>
                <a:effectLst/>
                <a:latin typeface="-apple-system"/>
              </a:rPr>
              <a:t> que será el identificador asociados a la API.</a:t>
            </a:r>
          </a:p>
          <a:p>
            <a:pPr marL="742950" lvl="1" indent="-285750" algn="l">
              <a:buFont typeface="Arial" panose="020B0604020202020204" pitchFamily="34" charset="0"/>
              <a:buChar char="•"/>
            </a:pPr>
            <a:r>
              <a:rPr lang="es-ES" b="0" i="1" dirty="0" err="1">
                <a:solidFill>
                  <a:srgbClr val="D4D4D4"/>
                </a:solidFill>
                <a:effectLst/>
                <a:latin typeface="-apple-system"/>
              </a:rPr>
              <a:t>Major</a:t>
            </a:r>
            <a:r>
              <a:rPr lang="es-ES" b="0" i="1" dirty="0">
                <a:solidFill>
                  <a:srgbClr val="D4D4D4"/>
                </a:solidFill>
                <a:effectLst/>
                <a:latin typeface="-apple-system"/>
              </a:rPr>
              <a:t> </a:t>
            </a:r>
            <a:r>
              <a:rPr lang="es-ES" b="0" i="1" dirty="0" err="1">
                <a:solidFill>
                  <a:srgbClr val="D4D4D4"/>
                </a:solidFill>
                <a:effectLst/>
                <a:latin typeface="-apple-system"/>
              </a:rPr>
              <a:t>Version</a:t>
            </a:r>
            <a:r>
              <a:rPr lang="es-ES" b="0" i="0" dirty="0">
                <a:solidFill>
                  <a:srgbClr val="D4D4D4"/>
                </a:solidFill>
                <a:effectLst/>
                <a:latin typeface="-apple-system"/>
              </a:rPr>
              <a:t>: Llevará siempre un numérico, no decimal, a continuación a la letra v en minúscula</a:t>
            </a:r>
          </a:p>
          <a:p>
            <a:pPr marL="742950" lvl="1" indent="-285750" algn="l">
              <a:buFont typeface="Arial" panose="020B0604020202020204" pitchFamily="34" charset="0"/>
              <a:buChar char="•"/>
            </a:pPr>
            <a:r>
              <a:rPr lang="es-ES" b="0" i="1" dirty="0">
                <a:solidFill>
                  <a:srgbClr val="D4D4D4"/>
                </a:solidFill>
                <a:effectLst/>
                <a:latin typeface="-apple-system"/>
              </a:rPr>
              <a:t>Recurso</a:t>
            </a:r>
            <a:r>
              <a:rPr lang="es-ES" b="0" i="0" dirty="0">
                <a:solidFill>
                  <a:srgbClr val="D4D4D4"/>
                </a:solidFill>
                <a:effectLst/>
                <a:latin typeface="-apple-system"/>
              </a:rPr>
              <a:t>: Nombre del recurso o recursos sobre el que se está operando. En caso de ser nombre compuesto, el formato será </a:t>
            </a:r>
            <a:r>
              <a:rPr lang="es-ES" b="1" i="0" dirty="0">
                <a:solidFill>
                  <a:srgbClr val="D4D4D4"/>
                </a:solidFill>
                <a:effectLst/>
                <a:latin typeface="-apple-system"/>
              </a:rPr>
              <a:t>kebab-case</a:t>
            </a:r>
            <a:r>
              <a:rPr lang="es-ES" b="0" i="0" dirty="0">
                <a:solidFill>
                  <a:srgbClr val="D4D4D4"/>
                </a:solidFill>
                <a:effectLst/>
                <a:latin typeface="-apple-system"/>
              </a:rPr>
              <a:t> y el plural no lo llevará nunca el primer sustantivo sino los siguientes a este ya que el primer sustantivo será complementario a los siguientes. Además, el nombre de este recurso ha de ser único, no puede coincidir con ningún otro ya que provoca un error en tiempo de despliegue.</a:t>
            </a:r>
          </a:p>
          <a:p>
            <a:pPr marL="742950" lvl="1" indent="-285750" algn="l">
              <a:buFont typeface="Arial" panose="020B0604020202020204" pitchFamily="34" charset="0"/>
              <a:buChar char="•"/>
            </a:pPr>
            <a:r>
              <a:rPr lang="es-ES" b="0" i="0" dirty="0" err="1">
                <a:solidFill>
                  <a:srgbClr val="D4D4D4"/>
                </a:solidFill>
                <a:effectLst/>
                <a:latin typeface="-apple-system"/>
              </a:rPr>
              <a:t>Ej</a:t>
            </a:r>
            <a:r>
              <a:rPr lang="es-ES" b="0" i="0" dirty="0">
                <a:solidFill>
                  <a:srgbClr val="D4D4D4"/>
                </a:solidFill>
                <a:effectLst/>
                <a:latin typeface="-apple-system"/>
              </a:rPr>
              <a:t>: /</a:t>
            </a:r>
            <a:r>
              <a:rPr lang="es-ES" b="0" i="0" dirty="0" err="1">
                <a:solidFill>
                  <a:srgbClr val="D4D4D4"/>
                </a:solidFill>
                <a:effectLst/>
                <a:latin typeface="-apple-system"/>
              </a:rPr>
              <a:t>order-supplies</a:t>
            </a:r>
            <a:r>
              <a:rPr lang="es-ES" b="0" i="0" dirty="0">
                <a:solidFill>
                  <a:srgbClr val="D4D4D4"/>
                </a:solidFill>
                <a:effectLst/>
                <a:latin typeface="-apple-system"/>
              </a:rPr>
              <a:t>, /</a:t>
            </a:r>
            <a:r>
              <a:rPr lang="es-ES" b="0" i="0" dirty="0" err="1">
                <a:solidFill>
                  <a:srgbClr val="D4D4D4"/>
                </a:solidFill>
                <a:effectLst/>
                <a:latin typeface="-apple-system"/>
              </a:rPr>
              <a:t>product-prices</a:t>
            </a:r>
            <a:r>
              <a:rPr lang="es-ES" b="0" i="0" dirty="0">
                <a:solidFill>
                  <a:srgbClr val="D4D4D4"/>
                </a:solidFill>
                <a:effectLst/>
                <a:latin typeface="-apple-system"/>
              </a:rPr>
              <a:t>, /</a:t>
            </a:r>
            <a:r>
              <a:rPr lang="es-ES" b="0" i="0" dirty="0" err="1">
                <a:solidFill>
                  <a:srgbClr val="D4D4D4"/>
                </a:solidFill>
                <a:effectLst/>
                <a:latin typeface="-apple-system"/>
              </a:rPr>
              <a:t>product</a:t>
            </a:r>
            <a:r>
              <a:rPr lang="es-ES" b="0" i="0" dirty="0">
                <a:solidFill>
                  <a:srgbClr val="D4D4D4"/>
                </a:solidFill>
                <a:effectLst/>
                <a:latin typeface="-apple-system"/>
              </a:rPr>
              <a:t>-stocks, /</a:t>
            </a:r>
            <a:r>
              <a:rPr lang="es-ES" b="0" i="0" dirty="0" err="1">
                <a:solidFill>
                  <a:srgbClr val="D4D4D4"/>
                </a:solidFill>
                <a:effectLst/>
                <a:latin typeface="-apple-system"/>
              </a:rPr>
              <a:t>order-returns</a:t>
            </a:r>
            <a:endParaRPr lang="es-ES" b="0" i="0" dirty="0">
              <a:solidFill>
                <a:srgbClr val="D4D4D4"/>
              </a:solidFill>
              <a:effectLst/>
              <a:latin typeface="-apple-system"/>
            </a:endParaRPr>
          </a:p>
          <a:p>
            <a:pPr marL="742950" lvl="1" indent="-285750" algn="l">
              <a:buFont typeface="Arial" panose="020B0604020202020204" pitchFamily="34" charset="0"/>
              <a:buChar char="•"/>
            </a:pPr>
            <a:r>
              <a:rPr lang="es-ES" b="0" i="1" dirty="0" err="1">
                <a:solidFill>
                  <a:srgbClr val="D4D4D4"/>
                </a:solidFill>
                <a:effectLst/>
                <a:latin typeface="-apple-system"/>
              </a:rPr>
              <a:t>Path</a:t>
            </a:r>
            <a:r>
              <a:rPr lang="es-ES" b="0" i="0" dirty="0">
                <a:solidFill>
                  <a:srgbClr val="D4D4D4"/>
                </a:solidFill>
                <a:effectLst/>
                <a:latin typeface="-apple-system"/>
              </a:rPr>
              <a:t>: Es la ruta que identifica el recurso especifico en el host el cual el cliente consumidor quiere acceder, separando la estructura </a:t>
            </a:r>
            <a:r>
              <a:rPr lang="es-ES" b="0" i="0" dirty="0" err="1">
                <a:solidFill>
                  <a:srgbClr val="D4D4D4"/>
                </a:solidFill>
                <a:effectLst/>
                <a:latin typeface="-apple-system"/>
              </a:rPr>
              <a:t>jerarquica</a:t>
            </a:r>
            <a:r>
              <a:rPr lang="es-ES" b="0" i="0" dirty="0">
                <a:solidFill>
                  <a:srgbClr val="D4D4D4"/>
                </a:solidFill>
                <a:effectLst/>
                <a:latin typeface="-apple-system"/>
              </a:rPr>
              <a:t> de recursos con un barra (“/”).</a:t>
            </a:r>
          </a:p>
          <a:p>
            <a:pPr marL="742950" lvl="1" indent="-285750" algn="l">
              <a:buFont typeface="Arial" panose="020B0604020202020204" pitchFamily="34" charset="0"/>
              <a:buChar char="•"/>
            </a:pPr>
            <a:r>
              <a:rPr lang="es-ES" b="0" i="1" dirty="0">
                <a:solidFill>
                  <a:srgbClr val="D4D4D4"/>
                </a:solidFill>
                <a:effectLst/>
                <a:latin typeface="-apple-system"/>
              </a:rPr>
              <a:t>Contexto</a:t>
            </a:r>
            <a:r>
              <a:rPr lang="es-ES" b="0" i="0" dirty="0">
                <a:solidFill>
                  <a:srgbClr val="D4D4D4"/>
                </a:solidFill>
                <a:effectLst/>
                <a:latin typeface="-apple-system"/>
              </a:rPr>
              <a:t>: En la </a:t>
            </a:r>
            <a:r>
              <a:rPr lang="es-ES" b="0" i="0" dirty="0" err="1">
                <a:solidFill>
                  <a:srgbClr val="D4D4D4"/>
                </a:solidFill>
                <a:effectLst/>
                <a:latin typeface="-apple-system"/>
              </a:rPr>
              <a:t>jerarquia</a:t>
            </a:r>
            <a:r>
              <a:rPr lang="es-ES" b="0" i="0" dirty="0">
                <a:solidFill>
                  <a:srgbClr val="D4D4D4"/>
                </a:solidFill>
                <a:effectLst/>
                <a:latin typeface="-apple-system"/>
              </a:rPr>
              <a:t> lógica de los recursos este sería el recurso padre.</a:t>
            </a:r>
          </a:p>
          <a:p>
            <a:pPr marL="742950" lvl="1" indent="-285750" algn="l">
              <a:buFont typeface="Arial" panose="020B0604020202020204" pitchFamily="34" charset="0"/>
              <a:buChar char="•"/>
            </a:pPr>
            <a:r>
              <a:rPr lang="es-ES" b="0" i="1" dirty="0">
                <a:solidFill>
                  <a:srgbClr val="D4D4D4"/>
                </a:solidFill>
                <a:effectLst/>
                <a:latin typeface="-apple-system"/>
              </a:rPr>
              <a:t>Versión</a:t>
            </a:r>
            <a:r>
              <a:rPr lang="es-ES" b="0" i="0" dirty="0">
                <a:solidFill>
                  <a:srgbClr val="D4D4D4"/>
                </a:solidFill>
                <a:effectLst/>
                <a:latin typeface="-apple-system"/>
              </a:rPr>
              <a:t>: Versión MAJOR. Parte del versionado semántico.</a:t>
            </a:r>
          </a:p>
          <a:p>
            <a:pPr marL="742950" lvl="1" indent="-285750" algn="l">
              <a:buFont typeface="Arial" panose="020B0604020202020204" pitchFamily="34" charset="0"/>
              <a:buChar char="•"/>
            </a:pPr>
            <a:r>
              <a:rPr lang="es-ES" b="0" i="1" dirty="0" err="1">
                <a:solidFill>
                  <a:srgbClr val="D4D4D4"/>
                </a:solidFill>
                <a:effectLst/>
                <a:latin typeface="-apple-system"/>
              </a:rPr>
              <a:t>Resource</a:t>
            </a:r>
            <a:r>
              <a:rPr lang="es-ES" b="0" i="0" dirty="0">
                <a:solidFill>
                  <a:srgbClr val="D4D4D4"/>
                </a:solidFill>
                <a:effectLst/>
                <a:latin typeface="-apple-system"/>
              </a:rPr>
              <a:t>: Es un recurso hijo, relacionado directamente con un recurso padre.</a:t>
            </a:r>
          </a:p>
          <a:p>
            <a:pPr algn="l">
              <a:buFont typeface="Arial" panose="020B0604020202020204" pitchFamily="34" charset="0"/>
              <a:buChar char="•"/>
            </a:pPr>
            <a:r>
              <a:rPr lang="es-ES" b="1" i="0" dirty="0" err="1">
                <a:solidFill>
                  <a:srgbClr val="D4D4D4"/>
                </a:solidFill>
                <a:effectLst/>
                <a:latin typeface="-apple-system"/>
              </a:rPr>
              <a:t>QueryString</a:t>
            </a:r>
            <a:r>
              <a:rPr lang="es-ES" b="0" i="0" dirty="0">
                <a:solidFill>
                  <a:srgbClr val="D4D4D4"/>
                </a:solidFill>
                <a:effectLst/>
                <a:latin typeface="-apple-system"/>
              </a:rPr>
              <a:t>: Es un componente opcional, se incluye a continuación del </a:t>
            </a:r>
            <a:r>
              <a:rPr lang="es-ES" b="0" i="0" dirty="0" err="1">
                <a:solidFill>
                  <a:srgbClr val="D4D4D4"/>
                </a:solidFill>
                <a:effectLst/>
                <a:latin typeface="-apple-system"/>
              </a:rPr>
              <a:t>path</a:t>
            </a:r>
            <a:r>
              <a:rPr lang="es-ES" b="0" i="0" dirty="0">
                <a:solidFill>
                  <a:srgbClr val="D4D4D4"/>
                </a:solidFill>
                <a:effectLst/>
                <a:latin typeface="-apple-system"/>
              </a:rPr>
              <a:t> y posee una estructura no jerárquica. Para identificar este elemento se utiliza el signo de interrogación (“?”). Proporciona una cadena de información que el recurso puede usar para algún propósito. Por ejemplo, parámetros de búsqueda o datos a ser procesados.</a:t>
            </a:r>
          </a:p>
          <a:p>
            <a:pPr algn="l">
              <a:buFont typeface="Arial" panose="020B0604020202020204" pitchFamily="34" charset="0"/>
              <a:buChar char="•"/>
            </a:pPr>
            <a:r>
              <a:rPr lang="es-ES" b="0" i="0" dirty="0">
                <a:solidFill>
                  <a:srgbClr val="D4D4D4"/>
                </a:solidFill>
                <a:effectLst/>
                <a:latin typeface="-apple-system"/>
              </a:rPr>
              <a:t>La </a:t>
            </a:r>
            <a:r>
              <a:rPr lang="es-ES" b="0" i="0" dirty="0" err="1">
                <a:solidFill>
                  <a:srgbClr val="D4D4D4"/>
                </a:solidFill>
                <a:effectLst/>
                <a:latin typeface="-apple-system"/>
              </a:rPr>
              <a:t>query</a:t>
            </a:r>
            <a:r>
              <a:rPr lang="es-ES" b="0" i="0" dirty="0">
                <a:solidFill>
                  <a:srgbClr val="D4D4D4"/>
                </a:solidFill>
                <a:effectLst/>
                <a:latin typeface="-apple-system"/>
              </a:rPr>
              <a:t> suele ser una cadena de pares de clave-valor(“</a:t>
            </a:r>
            <a:r>
              <a:rPr lang="es-ES" b="0" i="0" dirty="0" err="1">
                <a:solidFill>
                  <a:srgbClr val="D4D4D4"/>
                </a:solidFill>
                <a:effectLst/>
                <a:latin typeface="-apple-system"/>
              </a:rPr>
              <a:t>key</a:t>
            </a:r>
            <a:r>
              <a:rPr lang="es-ES" b="0" i="0" dirty="0">
                <a:solidFill>
                  <a:srgbClr val="D4D4D4"/>
                </a:solidFill>
                <a:effectLst/>
                <a:latin typeface="-apple-system"/>
              </a:rPr>
              <a:t>=</a:t>
            </a:r>
            <a:r>
              <a:rPr lang="es-ES" b="0" i="0" dirty="0" err="1">
                <a:solidFill>
                  <a:srgbClr val="D4D4D4"/>
                </a:solidFill>
                <a:effectLst/>
                <a:latin typeface="-apple-system"/>
              </a:rPr>
              <a:t>argument</a:t>
            </a:r>
            <a:r>
              <a:rPr lang="es-ES" b="0" i="0" dirty="0">
                <a:solidFill>
                  <a:srgbClr val="D4D4D4"/>
                </a:solidFill>
                <a:effectLst/>
                <a:latin typeface="-apple-system"/>
              </a:rPr>
              <a:t>”)separados uno del otro por un </a:t>
            </a:r>
            <a:r>
              <a:rPr lang="es-ES" b="0" i="0" dirty="0" err="1">
                <a:solidFill>
                  <a:srgbClr val="D4D4D4"/>
                </a:solidFill>
                <a:effectLst/>
                <a:latin typeface="-apple-system"/>
              </a:rPr>
              <a:t>ampersand</a:t>
            </a:r>
            <a:r>
              <a:rPr lang="es-ES" b="0" i="0" dirty="0">
                <a:solidFill>
                  <a:srgbClr val="D4D4D4"/>
                </a:solidFill>
                <a:effectLst/>
                <a:latin typeface="-apple-system"/>
              </a:rPr>
              <a:t> (“&amp;”).</a:t>
            </a:r>
          </a:p>
          <a:p>
            <a:endParaRPr lang="es-ES" dirty="0"/>
          </a:p>
        </p:txBody>
      </p:sp>
    </p:spTree>
    <p:extLst>
      <p:ext uri="{BB962C8B-B14F-4D97-AF65-F5344CB8AC3E}">
        <p14:creationId xmlns:p14="http://schemas.microsoft.com/office/powerpoint/2010/main" val="311286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lvl="1"/>
            <a:endParaRPr lang="es-ES" sz="1100" b="1" dirty="0">
              <a:latin typeface="Montserrat" panose="00000500000000000000" pitchFamily="2" charset="0"/>
            </a:endParaRPr>
          </a:p>
          <a:p>
            <a:endParaRPr lang="es-ES" dirty="0"/>
          </a:p>
        </p:txBody>
      </p:sp>
    </p:spTree>
    <p:extLst>
      <p:ext uri="{BB962C8B-B14F-4D97-AF65-F5344CB8AC3E}">
        <p14:creationId xmlns:p14="http://schemas.microsoft.com/office/powerpoint/2010/main" val="826091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909d5e6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909d5e6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906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174127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4940" indent="0" algn="just">
              <a:spcBef>
                <a:spcPts val="600"/>
              </a:spcBef>
              <a:spcAft>
                <a:spcPts val="600"/>
              </a:spcAft>
              <a:buNone/>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Los roles implicados en el ciclo de vida del desarrollo de APIs y su relevancia son:</a:t>
            </a:r>
          </a:p>
          <a:p>
            <a:pPr marL="800100" lvl="1" indent="-342900" algn="just">
              <a:spcBef>
                <a:spcPts val="600"/>
              </a:spcBef>
              <a:spcAft>
                <a:spcPts val="600"/>
              </a:spcAft>
              <a:buFont typeface="Symbol" panose="05050102010706020507" pitchFamily="18" charset="2"/>
              <a:buChar char=""/>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Roles estratégicos: Apoyar la implantación de APIS</a:t>
            </a:r>
          </a:p>
          <a:p>
            <a:pPr marL="800100" lvl="1" indent="-342900" algn="just">
              <a:spcBef>
                <a:spcPts val="600"/>
              </a:spcBef>
              <a:spcAft>
                <a:spcPts val="600"/>
              </a:spcAft>
              <a:buFont typeface="Symbol" panose="05050102010706020507" pitchFamily="18" charset="2"/>
              <a:buChar char=""/>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Roles de gestión: Liderar la especificación e identificar los requisitos</a:t>
            </a:r>
          </a:p>
          <a:p>
            <a:pPr marL="800100" lvl="1" indent="-342900" algn="just">
              <a:spcBef>
                <a:spcPts val="600"/>
              </a:spcBef>
              <a:spcAft>
                <a:spcPts val="600"/>
              </a:spcAft>
              <a:buFont typeface="Symbol" panose="05050102010706020507" pitchFamily="18" charset="2"/>
              <a:buChar char=""/>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Roles ejecutivos: Ejecutar el desarrollo de la API</a:t>
            </a:r>
          </a:p>
          <a:p>
            <a:pPr marL="457200" lvl="1" indent="0" algn="just">
              <a:spcBef>
                <a:spcPts val="600"/>
              </a:spcBef>
              <a:spcAft>
                <a:spcPts val="600"/>
              </a:spcAft>
              <a:buFont typeface="Symbol" panose="05050102010706020507" pitchFamily="18" charset="2"/>
              <a:buNone/>
            </a:pPr>
            <a:endParaRPr lang="es-E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s-ES" dirty="0"/>
          </a:p>
        </p:txBody>
      </p:sp>
    </p:spTree>
    <p:extLst>
      <p:ext uri="{BB962C8B-B14F-4D97-AF65-F5344CB8AC3E}">
        <p14:creationId xmlns:p14="http://schemas.microsoft.com/office/powerpoint/2010/main" val="1482970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909d5e6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909d5e6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284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909d5e6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909d5e6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201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1102a4fd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11102a4fd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625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909d5e6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909d5e6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026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Comentar otros estilos/diseño</a:t>
            </a:r>
          </a:p>
          <a:p>
            <a:pPr lvl="1"/>
            <a:r>
              <a:rPr lang="es-ES" dirty="0" err="1"/>
              <a:t>gRPC</a:t>
            </a:r>
            <a:r>
              <a:rPr lang="es-ES" dirty="0"/>
              <a:t> (microservicios) – enfocado mas a la llamada a procedimientos</a:t>
            </a:r>
          </a:p>
          <a:p>
            <a:pPr lvl="1"/>
            <a:r>
              <a:rPr lang="es-ES" dirty="0" err="1"/>
              <a:t>GraphQL</a:t>
            </a:r>
            <a:r>
              <a:rPr lang="es-ES" dirty="0"/>
              <a:t> (datos) – enfocado a la consulta y manipulación de datos</a:t>
            </a:r>
          </a:p>
          <a:p>
            <a:pPr lvl="1"/>
            <a:r>
              <a:rPr lang="es-ES" dirty="0" err="1"/>
              <a:t>AsynAPI</a:t>
            </a:r>
            <a:r>
              <a:rPr lang="es-ES" dirty="0"/>
              <a:t> (asincronía)</a:t>
            </a:r>
          </a:p>
        </p:txBody>
      </p:sp>
    </p:spTree>
    <p:extLst>
      <p:ext uri="{BB962C8B-B14F-4D97-AF65-F5344CB8AC3E}">
        <p14:creationId xmlns:p14="http://schemas.microsoft.com/office/powerpoint/2010/main" val="1773145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618208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Que es una especificación (documentación)</a:t>
            </a:r>
          </a:p>
          <a:p>
            <a:pPr lvl="1"/>
            <a:r>
              <a:rPr lang="es-ES" dirty="0"/>
              <a:t>Fichero donde se documenta y diseñar las API.</a:t>
            </a:r>
          </a:p>
          <a:p>
            <a:r>
              <a:rPr lang="es-ES" dirty="0" err="1"/>
              <a:t>Swagger</a:t>
            </a:r>
            <a:r>
              <a:rPr lang="es-ES" dirty="0"/>
              <a:t>: conjunto de herramientas de software (open </a:t>
            </a:r>
            <a:r>
              <a:rPr lang="es-ES" dirty="0" err="1"/>
              <a:t>source</a:t>
            </a:r>
            <a:r>
              <a:rPr lang="es-ES" dirty="0"/>
              <a:t>) para diseñar, construir, documentar y utilizar servicios </a:t>
            </a:r>
            <a:r>
              <a:rPr lang="es-ES" dirty="0" err="1"/>
              <a:t>RESTFull</a:t>
            </a:r>
            <a:r>
              <a:rPr lang="es-ES" dirty="0"/>
              <a:t>.</a:t>
            </a:r>
          </a:p>
        </p:txBody>
      </p:sp>
    </p:spTree>
    <p:extLst>
      <p:ext uri="{BB962C8B-B14F-4D97-AF65-F5344CB8AC3E}">
        <p14:creationId xmlns:p14="http://schemas.microsoft.com/office/powerpoint/2010/main" val="276629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53566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RAML: </a:t>
            </a:r>
            <a:r>
              <a:rPr lang="es-ES" b="0" i="0" dirty="0">
                <a:solidFill>
                  <a:srgbClr val="4D5156"/>
                </a:solidFill>
                <a:effectLst/>
                <a:latin typeface="arial" panose="020B0604020202020204" pitchFamily="34" charset="0"/>
              </a:rPr>
              <a:t>es un lenguaje de modelado para definir APIs </a:t>
            </a:r>
            <a:r>
              <a:rPr lang="es-ES" b="0" i="0" dirty="0" err="1">
                <a:solidFill>
                  <a:srgbClr val="4D5156"/>
                </a:solidFill>
                <a:effectLst/>
                <a:latin typeface="arial" panose="020B0604020202020204" pitchFamily="34" charset="0"/>
              </a:rPr>
              <a:t>RESTful</a:t>
            </a:r>
            <a:r>
              <a:rPr lang="es-ES" b="0" i="0" dirty="0">
                <a:solidFill>
                  <a:srgbClr val="4D5156"/>
                </a:solidFill>
                <a:effectLst/>
                <a:latin typeface="arial" panose="020B0604020202020204" pitchFamily="34" charset="0"/>
              </a:rPr>
              <a:t> con una sintaxis sencilla y fácilmente comprensible tanto para los seres humanos como para sistemas software.​</a:t>
            </a:r>
            <a:endParaRPr lang="es-ES" dirty="0"/>
          </a:p>
        </p:txBody>
      </p:sp>
    </p:spTree>
    <p:extLst>
      <p:ext uri="{BB962C8B-B14F-4D97-AF65-F5344CB8AC3E}">
        <p14:creationId xmlns:p14="http://schemas.microsoft.com/office/powerpoint/2010/main" val="329600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b="0" i="0" dirty="0">
                <a:effectLst/>
                <a:latin typeface="Work Sans" panose="020B0604020202020204" pitchFamily="2" charset="0"/>
              </a:rPr>
              <a:t>Herramientas de código abierto para crear y mantener fácilmente arquitectura basada en eventos. Todo impulsado por la especificación </a:t>
            </a:r>
            <a:r>
              <a:rPr lang="es-ES" b="0" i="0" dirty="0" err="1">
                <a:effectLst/>
                <a:latin typeface="Work Sans" panose="020B0604020202020204" pitchFamily="2" charset="0"/>
              </a:rPr>
              <a:t>AsyncAPI</a:t>
            </a:r>
            <a:r>
              <a:rPr lang="es-ES" b="0" i="0" dirty="0">
                <a:effectLst/>
                <a:latin typeface="Work Sans" panose="020B0604020202020204" pitchFamily="2" charset="0"/>
              </a:rPr>
              <a:t>, el </a:t>
            </a:r>
            <a:r>
              <a:rPr lang="es-ES" b="1" i="0" dirty="0">
                <a:effectLst/>
                <a:latin typeface="Work Sans" panose="020B0604020202020204" pitchFamily="2" charset="0"/>
              </a:rPr>
              <a:t>estándar de la industria</a:t>
            </a:r>
            <a:r>
              <a:rPr lang="es-ES" b="0" i="0" dirty="0">
                <a:effectLst/>
                <a:latin typeface="Work Sans" panose="020B0604020202020204" pitchFamily="2" charset="0"/>
              </a:rPr>
              <a:t> para definir API asíncronas.</a:t>
            </a:r>
          </a:p>
          <a:p>
            <a:endParaRPr lang="es-ES" dirty="0"/>
          </a:p>
        </p:txBody>
      </p:sp>
    </p:spTree>
    <p:extLst>
      <p:ext uri="{BB962C8B-B14F-4D97-AF65-F5344CB8AC3E}">
        <p14:creationId xmlns:p14="http://schemas.microsoft.com/office/powerpoint/2010/main" val="2127141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124EA2-030A-4FA6-A5E6-630915DAFFD1}"/>
              </a:ext>
            </a:extLst>
          </p:cNvPr>
          <p:cNvSpPr>
            <a:spLocks noGrp="1"/>
          </p:cNvSpPr>
          <p:nvPr>
            <p:ph type="ctrTitle"/>
          </p:nvPr>
        </p:nvSpPr>
        <p:spPr>
          <a:xfrm>
            <a:off x="1143000" y="841375"/>
            <a:ext cx="6858000" cy="17907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44F53B1-B9B5-40DA-864D-372B8A7C419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DB7C06F-B86A-4053-9841-463DA2FA1689}"/>
              </a:ext>
            </a:extLst>
          </p:cNvPr>
          <p:cNvSpPr>
            <a:spLocks noGrp="1"/>
          </p:cNvSpPr>
          <p:nvPr>
            <p:ph type="dt" sz="half" idx="10"/>
          </p:nvPr>
        </p:nvSpPr>
        <p:spPr/>
        <p:txBody>
          <a:bodyPr/>
          <a:lstStyle/>
          <a:p>
            <a:fld id="{CC60BE8E-B893-4DDA-88D0-2A2DC9A14C3E}" type="datetimeFigureOut">
              <a:rPr lang="es-ES" smtClean="0"/>
              <a:t>21/07/2023</a:t>
            </a:fld>
            <a:endParaRPr lang="es-ES"/>
          </a:p>
        </p:txBody>
      </p:sp>
      <p:sp>
        <p:nvSpPr>
          <p:cNvPr id="5" name="Marcador de pie de página 4">
            <a:extLst>
              <a:ext uri="{FF2B5EF4-FFF2-40B4-BE49-F238E27FC236}">
                <a16:creationId xmlns:a16="http://schemas.microsoft.com/office/drawing/2014/main" id="{11BE14EB-31AE-41CF-BD43-EDC7E7A3162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69EECF-C7FD-4101-800C-92F395A0B50E}"/>
              </a:ext>
            </a:extLst>
          </p:cNvPr>
          <p:cNvSpPr>
            <a:spLocks noGrp="1"/>
          </p:cNvSpPr>
          <p:nvPr>
            <p:ph type="sldNum" sz="quarter" idx="12"/>
          </p:nvPr>
        </p:nvSpPr>
        <p:spPr/>
        <p:txBody>
          <a:bodyPr/>
          <a:lstStyle/>
          <a:p>
            <a:fld id="{6174D536-77F2-47F4-916C-DFD85745F682}" type="slidenum">
              <a:rPr lang="es-ES" smtClean="0"/>
              <a:t>‹Nº›</a:t>
            </a:fld>
            <a:endParaRPr lang="es-ES"/>
          </a:p>
        </p:txBody>
      </p:sp>
    </p:spTree>
    <p:extLst>
      <p:ext uri="{BB962C8B-B14F-4D97-AF65-F5344CB8AC3E}">
        <p14:creationId xmlns:p14="http://schemas.microsoft.com/office/powerpoint/2010/main" val="2458882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0144C-B047-4E8C-A942-64379B38213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2A10FFA-D248-43D6-99BA-40BDC824CFA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2BD4934-E7E2-408C-AF00-6B49EAAFF430}"/>
              </a:ext>
            </a:extLst>
          </p:cNvPr>
          <p:cNvSpPr>
            <a:spLocks noGrp="1"/>
          </p:cNvSpPr>
          <p:nvPr>
            <p:ph type="dt" sz="half" idx="10"/>
          </p:nvPr>
        </p:nvSpPr>
        <p:spPr/>
        <p:txBody>
          <a:bodyPr/>
          <a:lstStyle/>
          <a:p>
            <a:fld id="{CC60BE8E-B893-4DDA-88D0-2A2DC9A14C3E}" type="datetimeFigureOut">
              <a:rPr lang="es-ES" smtClean="0"/>
              <a:t>21/07/2023</a:t>
            </a:fld>
            <a:endParaRPr lang="es-ES"/>
          </a:p>
        </p:txBody>
      </p:sp>
      <p:sp>
        <p:nvSpPr>
          <p:cNvPr id="5" name="Marcador de pie de página 4">
            <a:extLst>
              <a:ext uri="{FF2B5EF4-FFF2-40B4-BE49-F238E27FC236}">
                <a16:creationId xmlns:a16="http://schemas.microsoft.com/office/drawing/2014/main" id="{D8073BD2-CADC-481B-B1F6-26551D45A73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43CB8F2-770F-471A-839B-D1AA88E1673B}"/>
              </a:ext>
            </a:extLst>
          </p:cNvPr>
          <p:cNvSpPr>
            <a:spLocks noGrp="1"/>
          </p:cNvSpPr>
          <p:nvPr>
            <p:ph type="sldNum" sz="quarter" idx="12"/>
          </p:nvPr>
        </p:nvSpPr>
        <p:spPr/>
        <p:txBody>
          <a:bodyPr/>
          <a:lstStyle/>
          <a:p>
            <a:fld id="{6174D536-77F2-47F4-916C-DFD85745F682}" type="slidenum">
              <a:rPr lang="es-ES" smtClean="0"/>
              <a:t>‹Nº›</a:t>
            </a:fld>
            <a:endParaRPr lang="es-ES"/>
          </a:p>
        </p:txBody>
      </p:sp>
    </p:spTree>
    <p:extLst>
      <p:ext uri="{BB962C8B-B14F-4D97-AF65-F5344CB8AC3E}">
        <p14:creationId xmlns:p14="http://schemas.microsoft.com/office/powerpoint/2010/main" val="92553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EE23729-1300-4645-87D4-CAD72158382D}"/>
              </a:ext>
            </a:extLst>
          </p:cNvPr>
          <p:cNvSpPr>
            <a:spLocks noGrp="1"/>
          </p:cNvSpPr>
          <p:nvPr>
            <p:ph type="title" orient="vert"/>
          </p:nvPr>
        </p:nvSpPr>
        <p:spPr>
          <a:xfrm>
            <a:off x="6543675" y="274638"/>
            <a:ext cx="1971675" cy="4357687"/>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840CE1B-594E-4DCF-AFCA-AA8970E54E90}"/>
              </a:ext>
            </a:extLst>
          </p:cNvPr>
          <p:cNvSpPr>
            <a:spLocks noGrp="1"/>
          </p:cNvSpPr>
          <p:nvPr>
            <p:ph type="body" orient="vert" idx="1"/>
          </p:nvPr>
        </p:nvSpPr>
        <p:spPr>
          <a:xfrm>
            <a:off x="628650" y="274638"/>
            <a:ext cx="5762625" cy="43576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CC88495-16D6-4DF8-8DD1-20AFBA5AC4F9}"/>
              </a:ext>
            </a:extLst>
          </p:cNvPr>
          <p:cNvSpPr>
            <a:spLocks noGrp="1"/>
          </p:cNvSpPr>
          <p:nvPr>
            <p:ph type="dt" sz="half" idx="10"/>
          </p:nvPr>
        </p:nvSpPr>
        <p:spPr/>
        <p:txBody>
          <a:bodyPr/>
          <a:lstStyle/>
          <a:p>
            <a:fld id="{CC60BE8E-B893-4DDA-88D0-2A2DC9A14C3E}" type="datetimeFigureOut">
              <a:rPr lang="es-ES" smtClean="0"/>
              <a:t>21/07/2023</a:t>
            </a:fld>
            <a:endParaRPr lang="es-ES"/>
          </a:p>
        </p:txBody>
      </p:sp>
      <p:sp>
        <p:nvSpPr>
          <p:cNvPr id="5" name="Marcador de pie de página 4">
            <a:extLst>
              <a:ext uri="{FF2B5EF4-FFF2-40B4-BE49-F238E27FC236}">
                <a16:creationId xmlns:a16="http://schemas.microsoft.com/office/drawing/2014/main" id="{27F59178-88A6-4E6F-8AE2-1888BD4A536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AF2FF3D-91B8-4089-8246-7C0B9586BE30}"/>
              </a:ext>
            </a:extLst>
          </p:cNvPr>
          <p:cNvSpPr>
            <a:spLocks noGrp="1"/>
          </p:cNvSpPr>
          <p:nvPr>
            <p:ph type="sldNum" sz="quarter" idx="12"/>
          </p:nvPr>
        </p:nvSpPr>
        <p:spPr/>
        <p:txBody>
          <a:bodyPr/>
          <a:lstStyle/>
          <a:p>
            <a:fld id="{6174D536-77F2-47F4-916C-DFD85745F682}" type="slidenum">
              <a:rPr lang="es-ES" smtClean="0"/>
              <a:t>‹Nº›</a:t>
            </a:fld>
            <a:endParaRPr lang="es-ES"/>
          </a:p>
        </p:txBody>
      </p:sp>
    </p:spTree>
    <p:extLst>
      <p:ext uri="{BB962C8B-B14F-4D97-AF65-F5344CB8AC3E}">
        <p14:creationId xmlns:p14="http://schemas.microsoft.com/office/powerpoint/2010/main" val="1954649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2912BB-7825-4066-99D3-75F80AB30A71}"/>
              </a:ext>
            </a:extLst>
          </p:cNvPr>
          <p:cNvSpPr>
            <a:spLocks noGrp="1"/>
          </p:cNvSpPr>
          <p:nvPr>
            <p:ph type="ctrTitle"/>
          </p:nvPr>
        </p:nvSpPr>
        <p:spPr>
          <a:xfrm>
            <a:off x="1143000" y="841375"/>
            <a:ext cx="6858000" cy="17907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D9D4D348-318F-4ACC-A36F-733EB14EBD4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F974077-C5ED-40F7-8002-627E22BFE215}"/>
              </a:ext>
            </a:extLst>
          </p:cNvPr>
          <p:cNvSpPr>
            <a:spLocks noGrp="1"/>
          </p:cNvSpPr>
          <p:nvPr>
            <p:ph type="dt" sz="half" idx="10"/>
          </p:nvPr>
        </p:nvSpPr>
        <p:spPr/>
        <p:txBody>
          <a:bodyPr/>
          <a:lstStyle/>
          <a:p>
            <a:fld id="{B52D1B8E-F055-4986-8C4D-EA6073139B85}" type="datetimeFigureOut">
              <a:rPr lang="es-ES" smtClean="0"/>
              <a:t>21/07/2023</a:t>
            </a:fld>
            <a:endParaRPr lang="es-ES"/>
          </a:p>
        </p:txBody>
      </p:sp>
      <p:sp>
        <p:nvSpPr>
          <p:cNvPr id="5" name="Marcador de pie de página 4">
            <a:extLst>
              <a:ext uri="{FF2B5EF4-FFF2-40B4-BE49-F238E27FC236}">
                <a16:creationId xmlns:a16="http://schemas.microsoft.com/office/drawing/2014/main" id="{C9EC3B3A-39BC-4AA7-9DE4-9E835AD13E7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513AE8C-E810-47DB-AD44-6E8F59EE371C}"/>
              </a:ext>
            </a:extLst>
          </p:cNvPr>
          <p:cNvSpPr>
            <a:spLocks noGrp="1"/>
          </p:cNvSpPr>
          <p:nvPr>
            <p:ph type="sldNum" sz="quarter" idx="12"/>
          </p:nvPr>
        </p:nvSpPr>
        <p:spPr/>
        <p:txBody>
          <a:bodyPr/>
          <a:lstStyle/>
          <a:p>
            <a:fld id="{08CC5543-19E3-41F3-B94B-AE88461EB146}" type="slidenum">
              <a:rPr lang="es-ES" smtClean="0"/>
              <a:t>‹Nº›</a:t>
            </a:fld>
            <a:endParaRPr lang="es-ES"/>
          </a:p>
        </p:txBody>
      </p:sp>
    </p:spTree>
    <p:extLst>
      <p:ext uri="{BB962C8B-B14F-4D97-AF65-F5344CB8AC3E}">
        <p14:creationId xmlns:p14="http://schemas.microsoft.com/office/powerpoint/2010/main" val="3164147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124677-272F-49DE-9C4D-E2E9B5A3677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997CCE1-76D5-4BA1-BB84-2DDD6D2E30A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09B3927-2D99-4826-9CA1-02307CF1A542}"/>
              </a:ext>
            </a:extLst>
          </p:cNvPr>
          <p:cNvSpPr>
            <a:spLocks noGrp="1"/>
          </p:cNvSpPr>
          <p:nvPr>
            <p:ph type="dt" sz="half" idx="10"/>
          </p:nvPr>
        </p:nvSpPr>
        <p:spPr/>
        <p:txBody>
          <a:bodyPr/>
          <a:lstStyle/>
          <a:p>
            <a:fld id="{B52D1B8E-F055-4986-8C4D-EA6073139B85}" type="datetimeFigureOut">
              <a:rPr lang="es-ES" smtClean="0"/>
              <a:t>21/07/2023</a:t>
            </a:fld>
            <a:endParaRPr lang="es-ES"/>
          </a:p>
        </p:txBody>
      </p:sp>
      <p:sp>
        <p:nvSpPr>
          <p:cNvPr id="5" name="Marcador de pie de página 4">
            <a:extLst>
              <a:ext uri="{FF2B5EF4-FFF2-40B4-BE49-F238E27FC236}">
                <a16:creationId xmlns:a16="http://schemas.microsoft.com/office/drawing/2014/main" id="{C3DDA09B-666A-4E4A-95FE-66D74101E43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A193DEA-A776-4245-B0F4-AE43B4451BB9}"/>
              </a:ext>
            </a:extLst>
          </p:cNvPr>
          <p:cNvSpPr>
            <a:spLocks noGrp="1"/>
          </p:cNvSpPr>
          <p:nvPr>
            <p:ph type="sldNum" sz="quarter" idx="12"/>
          </p:nvPr>
        </p:nvSpPr>
        <p:spPr/>
        <p:txBody>
          <a:bodyPr/>
          <a:lstStyle/>
          <a:p>
            <a:fld id="{08CC5543-19E3-41F3-B94B-AE88461EB146}" type="slidenum">
              <a:rPr lang="es-ES" smtClean="0"/>
              <a:t>‹Nº›</a:t>
            </a:fld>
            <a:endParaRPr lang="es-ES"/>
          </a:p>
        </p:txBody>
      </p:sp>
    </p:spTree>
    <p:extLst>
      <p:ext uri="{BB962C8B-B14F-4D97-AF65-F5344CB8AC3E}">
        <p14:creationId xmlns:p14="http://schemas.microsoft.com/office/powerpoint/2010/main" val="2195049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E7BAE6-522F-4638-BF0F-444D28317642}"/>
              </a:ext>
            </a:extLst>
          </p:cNvPr>
          <p:cNvSpPr>
            <a:spLocks noGrp="1"/>
          </p:cNvSpPr>
          <p:nvPr>
            <p:ph type="title"/>
          </p:nvPr>
        </p:nvSpPr>
        <p:spPr>
          <a:xfrm>
            <a:off x="623888" y="1282700"/>
            <a:ext cx="7886700" cy="2139950"/>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F1076D-6AC8-49BF-A30A-98568F3B0127}"/>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B2173D4-20D6-4E00-815C-F47E6CEAB9FD}"/>
              </a:ext>
            </a:extLst>
          </p:cNvPr>
          <p:cNvSpPr>
            <a:spLocks noGrp="1"/>
          </p:cNvSpPr>
          <p:nvPr>
            <p:ph type="dt" sz="half" idx="10"/>
          </p:nvPr>
        </p:nvSpPr>
        <p:spPr/>
        <p:txBody>
          <a:bodyPr/>
          <a:lstStyle/>
          <a:p>
            <a:fld id="{B52D1B8E-F055-4986-8C4D-EA6073139B85}" type="datetimeFigureOut">
              <a:rPr lang="es-ES" smtClean="0"/>
              <a:t>21/07/2023</a:t>
            </a:fld>
            <a:endParaRPr lang="es-ES"/>
          </a:p>
        </p:txBody>
      </p:sp>
      <p:sp>
        <p:nvSpPr>
          <p:cNvPr id="5" name="Marcador de pie de página 4">
            <a:extLst>
              <a:ext uri="{FF2B5EF4-FFF2-40B4-BE49-F238E27FC236}">
                <a16:creationId xmlns:a16="http://schemas.microsoft.com/office/drawing/2014/main" id="{B21F068A-F543-4D72-92F4-2A7A8067FBD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F4A5DBF-2576-4232-819E-EBBDB62E0C82}"/>
              </a:ext>
            </a:extLst>
          </p:cNvPr>
          <p:cNvSpPr>
            <a:spLocks noGrp="1"/>
          </p:cNvSpPr>
          <p:nvPr>
            <p:ph type="sldNum" sz="quarter" idx="12"/>
          </p:nvPr>
        </p:nvSpPr>
        <p:spPr/>
        <p:txBody>
          <a:bodyPr/>
          <a:lstStyle/>
          <a:p>
            <a:fld id="{08CC5543-19E3-41F3-B94B-AE88461EB146}" type="slidenum">
              <a:rPr lang="es-ES" smtClean="0"/>
              <a:t>‹Nº›</a:t>
            </a:fld>
            <a:endParaRPr lang="es-ES"/>
          </a:p>
        </p:txBody>
      </p:sp>
    </p:spTree>
    <p:extLst>
      <p:ext uri="{BB962C8B-B14F-4D97-AF65-F5344CB8AC3E}">
        <p14:creationId xmlns:p14="http://schemas.microsoft.com/office/powerpoint/2010/main" val="298980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6FA94B-6C11-4C65-84DC-3993A8819C9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E7FEABF-DCE4-40DF-BA62-1EB0A137C14A}"/>
              </a:ext>
            </a:extLst>
          </p:cNvPr>
          <p:cNvSpPr>
            <a:spLocks noGrp="1"/>
          </p:cNvSpPr>
          <p:nvPr>
            <p:ph sz="half" idx="1"/>
          </p:nvPr>
        </p:nvSpPr>
        <p:spPr>
          <a:xfrm>
            <a:off x="62865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4A44FC9-E142-4722-97ED-FDFDA8844C76}"/>
              </a:ext>
            </a:extLst>
          </p:cNvPr>
          <p:cNvSpPr>
            <a:spLocks noGrp="1"/>
          </p:cNvSpPr>
          <p:nvPr>
            <p:ph sz="half" idx="2"/>
          </p:nvPr>
        </p:nvSpPr>
        <p:spPr>
          <a:xfrm>
            <a:off x="464820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6DC58EA3-2E1C-4BE3-83E9-BBB8F7BD5F09}"/>
              </a:ext>
            </a:extLst>
          </p:cNvPr>
          <p:cNvSpPr>
            <a:spLocks noGrp="1"/>
          </p:cNvSpPr>
          <p:nvPr>
            <p:ph type="dt" sz="half" idx="10"/>
          </p:nvPr>
        </p:nvSpPr>
        <p:spPr/>
        <p:txBody>
          <a:bodyPr/>
          <a:lstStyle/>
          <a:p>
            <a:fld id="{B52D1B8E-F055-4986-8C4D-EA6073139B85}" type="datetimeFigureOut">
              <a:rPr lang="es-ES" smtClean="0"/>
              <a:t>21/07/2023</a:t>
            </a:fld>
            <a:endParaRPr lang="es-ES"/>
          </a:p>
        </p:txBody>
      </p:sp>
      <p:sp>
        <p:nvSpPr>
          <p:cNvPr id="6" name="Marcador de pie de página 5">
            <a:extLst>
              <a:ext uri="{FF2B5EF4-FFF2-40B4-BE49-F238E27FC236}">
                <a16:creationId xmlns:a16="http://schemas.microsoft.com/office/drawing/2014/main" id="{5599B057-6E45-4EC0-98D2-BA94AECEAA7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D4046C8-DDB7-4BE5-814A-00D79E21E9C0}"/>
              </a:ext>
            </a:extLst>
          </p:cNvPr>
          <p:cNvSpPr>
            <a:spLocks noGrp="1"/>
          </p:cNvSpPr>
          <p:nvPr>
            <p:ph type="sldNum" sz="quarter" idx="12"/>
          </p:nvPr>
        </p:nvSpPr>
        <p:spPr/>
        <p:txBody>
          <a:bodyPr/>
          <a:lstStyle/>
          <a:p>
            <a:fld id="{08CC5543-19E3-41F3-B94B-AE88461EB146}" type="slidenum">
              <a:rPr lang="es-ES" smtClean="0"/>
              <a:t>‹Nº›</a:t>
            </a:fld>
            <a:endParaRPr lang="es-ES"/>
          </a:p>
        </p:txBody>
      </p:sp>
    </p:spTree>
    <p:extLst>
      <p:ext uri="{BB962C8B-B14F-4D97-AF65-F5344CB8AC3E}">
        <p14:creationId xmlns:p14="http://schemas.microsoft.com/office/powerpoint/2010/main" val="1129615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1BDD3C-A6FF-446F-B21F-AF11BD269356}"/>
              </a:ext>
            </a:extLst>
          </p:cNvPr>
          <p:cNvSpPr>
            <a:spLocks noGrp="1"/>
          </p:cNvSpPr>
          <p:nvPr>
            <p:ph type="title"/>
          </p:nvPr>
        </p:nvSpPr>
        <p:spPr>
          <a:xfrm>
            <a:off x="630238" y="274638"/>
            <a:ext cx="7886700" cy="993775"/>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08B52A1-443D-4408-AB0C-B53C63F252AE}"/>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05C336C-0750-4D7D-8653-8B1CEBEA6AD1}"/>
              </a:ext>
            </a:extLst>
          </p:cNvPr>
          <p:cNvSpPr>
            <a:spLocks noGrp="1"/>
          </p:cNvSpPr>
          <p:nvPr>
            <p:ph sz="half" idx="2"/>
          </p:nvPr>
        </p:nvSpPr>
        <p:spPr>
          <a:xfrm>
            <a:off x="630238" y="1879600"/>
            <a:ext cx="3868737"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BFF53BB-F949-476F-B771-D53B067DD4A2}"/>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ECC57BD-BF36-48C1-901F-05020B1C1C00}"/>
              </a:ext>
            </a:extLst>
          </p:cNvPr>
          <p:cNvSpPr>
            <a:spLocks noGrp="1"/>
          </p:cNvSpPr>
          <p:nvPr>
            <p:ph sz="quarter" idx="4"/>
          </p:nvPr>
        </p:nvSpPr>
        <p:spPr>
          <a:xfrm>
            <a:off x="4629150" y="1879600"/>
            <a:ext cx="3887788"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923BCC08-0226-4F31-8E53-49EC7506ED91}"/>
              </a:ext>
            </a:extLst>
          </p:cNvPr>
          <p:cNvSpPr>
            <a:spLocks noGrp="1"/>
          </p:cNvSpPr>
          <p:nvPr>
            <p:ph type="dt" sz="half" idx="10"/>
          </p:nvPr>
        </p:nvSpPr>
        <p:spPr/>
        <p:txBody>
          <a:bodyPr/>
          <a:lstStyle/>
          <a:p>
            <a:fld id="{B52D1B8E-F055-4986-8C4D-EA6073139B85}" type="datetimeFigureOut">
              <a:rPr lang="es-ES" smtClean="0"/>
              <a:t>21/07/2023</a:t>
            </a:fld>
            <a:endParaRPr lang="es-ES"/>
          </a:p>
        </p:txBody>
      </p:sp>
      <p:sp>
        <p:nvSpPr>
          <p:cNvPr id="8" name="Marcador de pie de página 7">
            <a:extLst>
              <a:ext uri="{FF2B5EF4-FFF2-40B4-BE49-F238E27FC236}">
                <a16:creationId xmlns:a16="http://schemas.microsoft.com/office/drawing/2014/main" id="{8EB811B3-6017-43D9-BB21-313FB55653E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1201987-F1FF-41AF-AB0B-75E3FC137006}"/>
              </a:ext>
            </a:extLst>
          </p:cNvPr>
          <p:cNvSpPr>
            <a:spLocks noGrp="1"/>
          </p:cNvSpPr>
          <p:nvPr>
            <p:ph type="sldNum" sz="quarter" idx="12"/>
          </p:nvPr>
        </p:nvSpPr>
        <p:spPr/>
        <p:txBody>
          <a:bodyPr/>
          <a:lstStyle/>
          <a:p>
            <a:fld id="{08CC5543-19E3-41F3-B94B-AE88461EB146}" type="slidenum">
              <a:rPr lang="es-ES" smtClean="0"/>
              <a:t>‹Nº›</a:t>
            </a:fld>
            <a:endParaRPr lang="es-ES"/>
          </a:p>
        </p:txBody>
      </p:sp>
    </p:spTree>
    <p:extLst>
      <p:ext uri="{BB962C8B-B14F-4D97-AF65-F5344CB8AC3E}">
        <p14:creationId xmlns:p14="http://schemas.microsoft.com/office/powerpoint/2010/main" val="2679814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96B26-84A0-41AD-85C7-EFFEE7845AA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3F5B85F-A508-437D-8FE9-B02290A8E89C}"/>
              </a:ext>
            </a:extLst>
          </p:cNvPr>
          <p:cNvSpPr>
            <a:spLocks noGrp="1"/>
          </p:cNvSpPr>
          <p:nvPr>
            <p:ph type="dt" sz="half" idx="10"/>
          </p:nvPr>
        </p:nvSpPr>
        <p:spPr/>
        <p:txBody>
          <a:bodyPr/>
          <a:lstStyle/>
          <a:p>
            <a:fld id="{B52D1B8E-F055-4986-8C4D-EA6073139B85}" type="datetimeFigureOut">
              <a:rPr lang="es-ES" smtClean="0"/>
              <a:t>21/07/2023</a:t>
            </a:fld>
            <a:endParaRPr lang="es-ES"/>
          </a:p>
        </p:txBody>
      </p:sp>
      <p:sp>
        <p:nvSpPr>
          <p:cNvPr id="4" name="Marcador de pie de página 3">
            <a:extLst>
              <a:ext uri="{FF2B5EF4-FFF2-40B4-BE49-F238E27FC236}">
                <a16:creationId xmlns:a16="http://schemas.microsoft.com/office/drawing/2014/main" id="{9FBDEBD7-2607-4A22-932A-305373A18C4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47003F52-C65E-4589-AAF6-AC00974D6C76}"/>
              </a:ext>
            </a:extLst>
          </p:cNvPr>
          <p:cNvSpPr>
            <a:spLocks noGrp="1"/>
          </p:cNvSpPr>
          <p:nvPr>
            <p:ph type="sldNum" sz="quarter" idx="12"/>
          </p:nvPr>
        </p:nvSpPr>
        <p:spPr/>
        <p:txBody>
          <a:bodyPr/>
          <a:lstStyle/>
          <a:p>
            <a:fld id="{08CC5543-19E3-41F3-B94B-AE88461EB146}" type="slidenum">
              <a:rPr lang="es-ES" smtClean="0"/>
              <a:t>‹Nº›</a:t>
            </a:fld>
            <a:endParaRPr lang="es-ES"/>
          </a:p>
        </p:txBody>
      </p:sp>
    </p:spTree>
    <p:extLst>
      <p:ext uri="{BB962C8B-B14F-4D97-AF65-F5344CB8AC3E}">
        <p14:creationId xmlns:p14="http://schemas.microsoft.com/office/powerpoint/2010/main" val="34145970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0E8FB71-869C-4054-9E31-AB035A8DCD4F}"/>
              </a:ext>
            </a:extLst>
          </p:cNvPr>
          <p:cNvSpPr>
            <a:spLocks noGrp="1"/>
          </p:cNvSpPr>
          <p:nvPr>
            <p:ph type="dt" sz="half" idx="10"/>
          </p:nvPr>
        </p:nvSpPr>
        <p:spPr/>
        <p:txBody>
          <a:bodyPr/>
          <a:lstStyle/>
          <a:p>
            <a:fld id="{B52D1B8E-F055-4986-8C4D-EA6073139B85}" type="datetimeFigureOut">
              <a:rPr lang="es-ES" smtClean="0"/>
              <a:t>21/07/2023</a:t>
            </a:fld>
            <a:endParaRPr lang="es-ES"/>
          </a:p>
        </p:txBody>
      </p:sp>
      <p:sp>
        <p:nvSpPr>
          <p:cNvPr id="3" name="Marcador de pie de página 2">
            <a:extLst>
              <a:ext uri="{FF2B5EF4-FFF2-40B4-BE49-F238E27FC236}">
                <a16:creationId xmlns:a16="http://schemas.microsoft.com/office/drawing/2014/main" id="{4BC8379A-639E-4D8F-8C03-7055BB2FC1A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3F432A1-523C-431B-9E8C-156B1A4533DB}"/>
              </a:ext>
            </a:extLst>
          </p:cNvPr>
          <p:cNvSpPr>
            <a:spLocks noGrp="1"/>
          </p:cNvSpPr>
          <p:nvPr>
            <p:ph type="sldNum" sz="quarter" idx="12"/>
          </p:nvPr>
        </p:nvSpPr>
        <p:spPr/>
        <p:txBody>
          <a:bodyPr/>
          <a:lstStyle/>
          <a:p>
            <a:fld id="{08CC5543-19E3-41F3-B94B-AE88461EB146}" type="slidenum">
              <a:rPr lang="es-ES" smtClean="0"/>
              <a:t>‹Nº›</a:t>
            </a:fld>
            <a:endParaRPr lang="es-ES"/>
          </a:p>
        </p:txBody>
      </p:sp>
    </p:spTree>
    <p:extLst>
      <p:ext uri="{BB962C8B-B14F-4D97-AF65-F5344CB8AC3E}">
        <p14:creationId xmlns:p14="http://schemas.microsoft.com/office/powerpoint/2010/main" val="2719848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87ED0-8B8E-4155-980C-030D9EC0C0D0}"/>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E719034-1212-4D9E-8101-96E20AC0263B}"/>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6A4A2AA-3ECA-4165-9D0E-93FFCF0D373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3CFC496-7EDA-4402-BA5E-E159BCE0530F}"/>
              </a:ext>
            </a:extLst>
          </p:cNvPr>
          <p:cNvSpPr>
            <a:spLocks noGrp="1"/>
          </p:cNvSpPr>
          <p:nvPr>
            <p:ph type="dt" sz="half" idx="10"/>
          </p:nvPr>
        </p:nvSpPr>
        <p:spPr/>
        <p:txBody>
          <a:bodyPr/>
          <a:lstStyle/>
          <a:p>
            <a:fld id="{B52D1B8E-F055-4986-8C4D-EA6073139B85}" type="datetimeFigureOut">
              <a:rPr lang="es-ES" smtClean="0"/>
              <a:t>21/07/2023</a:t>
            </a:fld>
            <a:endParaRPr lang="es-ES"/>
          </a:p>
        </p:txBody>
      </p:sp>
      <p:sp>
        <p:nvSpPr>
          <p:cNvPr id="6" name="Marcador de pie de página 5">
            <a:extLst>
              <a:ext uri="{FF2B5EF4-FFF2-40B4-BE49-F238E27FC236}">
                <a16:creationId xmlns:a16="http://schemas.microsoft.com/office/drawing/2014/main" id="{A8BD7506-01B3-4615-BB03-CCF8EB6D64C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1F2025F-C3F9-4B87-B9CF-56D8587DC47E}"/>
              </a:ext>
            </a:extLst>
          </p:cNvPr>
          <p:cNvSpPr>
            <a:spLocks noGrp="1"/>
          </p:cNvSpPr>
          <p:nvPr>
            <p:ph type="sldNum" sz="quarter" idx="12"/>
          </p:nvPr>
        </p:nvSpPr>
        <p:spPr/>
        <p:txBody>
          <a:bodyPr/>
          <a:lstStyle/>
          <a:p>
            <a:fld id="{08CC5543-19E3-41F3-B94B-AE88461EB146}" type="slidenum">
              <a:rPr lang="es-ES" smtClean="0"/>
              <a:t>‹Nº›</a:t>
            </a:fld>
            <a:endParaRPr lang="es-ES"/>
          </a:p>
        </p:txBody>
      </p:sp>
    </p:spTree>
    <p:extLst>
      <p:ext uri="{BB962C8B-B14F-4D97-AF65-F5344CB8AC3E}">
        <p14:creationId xmlns:p14="http://schemas.microsoft.com/office/powerpoint/2010/main" val="312807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FB6FC6-52E1-455C-9B67-0C8AC583404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F402AA4-5700-4981-9594-89FC8C5C1BD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B730DFA-D26E-40A1-8609-C892D1D01E13}"/>
              </a:ext>
            </a:extLst>
          </p:cNvPr>
          <p:cNvSpPr>
            <a:spLocks noGrp="1"/>
          </p:cNvSpPr>
          <p:nvPr>
            <p:ph type="dt" sz="half" idx="10"/>
          </p:nvPr>
        </p:nvSpPr>
        <p:spPr/>
        <p:txBody>
          <a:bodyPr/>
          <a:lstStyle/>
          <a:p>
            <a:fld id="{CC60BE8E-B893-4DDA-88D0-2A2DC9A14C3E}" type="datetimeFigureOut">
              <a:rPr lang="es-ES" smtClean="0"/>
              <a:t>21/07/2023</a:t>
            </a:fld>
            <a:endParaRPr lang="es-ES"/>
          </a:p>
        </p:txBody>
      </p:sp>
      <p:sp>
        <p:nvSpPr>
          <p:cNvPr id="5" name="Marcador de pie de página 4">
            <a:extLst>
              <a:ext uri="{FF2B5EF4-FFF2-40B4-BE49-F238E27FC236}">
                <a16:creationId xmlns:a16="http://schemas.microsoft.com/office/drawing/2014/main" id="{54A6AE57-D5AF-4020-9328-A6A7D149A0B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B738CA8-2FC6-48DD-BC48-41D78C1F3309}"/>
              </a:ext>
            </a:extLst>
          </p:cNvPr>
          <p:cNvSpPr>
            <a:spLocks noGrp="1"/>
          </p:cNvSpPr>
          <p:nvPr>
            <p:ph type="sldNum" sz="quarter" idx="12"/>
          </p:nvPr>
        </p:nvSpPr>
        <p:spPr/>
        <p:txBody>
          <a:bodyPr/>
          <a:lstStyle/>
          <a:p>
            <a:fld id="{6174D536-77F2-47F4-916C-DFD85745F682}" type="slidenum">
              <a:rPr lang="es-ES" smtClean="0"/>
              <a:t>‹Nº›</a:t>
            </a:fld>
            <a:endParaRPr lang="es-ES"/>
          </a:p>
        </p:txBody>
      </p:sp>
    </p:spTree>
    <p:extLst>
      <p:ext uri="{BB962C8B-B14F-4D97-AF65-F5344CB8AC3E}">
        <p14:creationId xmlns:p14="http://schemas.microsoft.com/office/powerpoint/2010/main" val="3997459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6EF168-1BA6-4DDE-94EA-094BECC6E982}"/>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E182F24-60E7-4D49-8CF5-B4EE709301F2}"/>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910A70B-51DC-4B84-BEF5-DCE5C1FDE448}"/>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9E19F11-CD58-4C7B-A128-2FB87C399608}"/>
              </a:ext>
            </a:extLst>
          </p:cNvPr>
          <p:cNvSpPr>
            <a:spLocks noGrp="1"/>
          </p:cNvSpPr>
          <p:nvPr>
            <p:ph type="dt" sz="half" idx="10"/>
          </p:nvPr>
        </p:nvSpPr>
        <p:spPr/>
        <p:txBody>
          <a:bodyPr/>
          <a:lstStyle/>
          <a:p>
            <a:fld id="{B52D1B8E-F055-4986-8C4D-EA6073139B85}" type="datetimeFigureOut">
              <a:rPr lang="es-ES" smtClean="0"/>
              <a:t>21/07/2023</a:t>
            </a:fld>
            <a:endParaRPr lang="es-ES"/>
          </a:p>
        </p:txBody>
      </p:sp>
      <p:sp>
        <p:nvSpPr>
          <p:cNvPr id="6" name="Marcador de pie de página 5">
            <a:extLst>
              <a:ext uri="{FF2B5EF4-FFF2-40B4-BE49-F238E27FC236}">
                <a16:creationId xmlns:a16="http://schemas.microsoft.com/office/drawing/2014/main" id="{EDBA61CE-D87F-47D5-962B-C7044AF5DC9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2366854-1725-4124-B62B-EFF2600AA5AA}"/>
              </a:ext>
            </a:extLst>
          </p:cNvPr>
          <p:cNvSpPr>
            <a:spLocks noGrp="1"/>
          </p:cNvSpPr>
          <p:nvPr>
            <p:ph type="sldNum" sz="quarter" idx="12"/>
          </p:nvPr>
        </p:nvSpPr>
        <p:spPr/>
        <p:txBody>
          <a:bodyPr/>
          <a:lstStyle/>
          <a:p>
            <a:fld id="{08CC5543-19E3-41F3-B94B-AE88461EB146}" type="slidenum">
              <a:rPr lang="es-ES" smtClean="0"/>
              <a:t>‹Nº›</a:t>
            </a:fld>
            <a:endParaRPr lang="es-ES"/>
          </a:p>
        </p:txBody>
      </p:sp>
    </p:spTree>
    <p:extLst>
      <p:ext uri="{BB962C8B-B14F-4D97-AF65-F5344CB8AC3E}">
        <p14:creationId xmlns:p14="http://schemas.microsoft.com/office/powerpoint/2010/main" val="195132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C1A621-1042-48DE-A297-4B5B4750B93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8E0B844-A5E3-4143-BD72-B5FF9B26113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0626560-8FF7-48D1-A5C3-F8DA9B45AACD}"/>
              </a:ext>
            </a:extLst>
          </p:cNvPr>
          <p:cNvSpPr>
            <a:spLocks noGrp="1"/>
          </p:cNvSpPr>
          <p:nvPr>
            <p:ph type="dt" sz="half" idx="10"/>
          </p:nvPr>
        </p:nvSpPr>
        <p:spPr/>
        <p:txBody>
          <a:bodyPr/>
          <a:lstStyle/>
          <a:p>
            <a:fld id="{B52D1B8E-F055-4986-8C4D-EA6073139B85}" type="datetimeFigureOut">
              <a:rPr lang="es-ES" smtClean="0"/>
              <a:t>21/07/2023</a:t>
            </a:fld>
            <a:endParaRPr lang="es-ES"/>
          </a:p>
        </p:txBody>
      </p:sp>
      <p:sp>
        <p:nvSpPr>
          <p:cNvPr id="5" name="Marcador de pie de página 4">
            <a:extLst>
              <a:ext uri="{FF2B5EF4-FFF2-40B4-BE49-F238E27FC236}">
                <a16:creationId xmlns:a16="http://schemas.microsoft.com/office/drawing/2014/main" id="{20D19DBA-DA19-4A0A-9C4A-239C99055C6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0E758FB-844E-44A3-A53C-879E7698E5DE}"/>
              </a:ext>
            </a:extLst>
          </p:cNvPr>
          <p:cNvSpPr>
            <a:spLocks noGrp="1"/>
          </p:cNvSpPr>
          <p:nvPr>
            <p:ph type="sldNum" sz="quarter" idx="12"/>
          </p:nvPr>
        </p:nvSpPr>
        <p:spPr/>
        <p:txBody>
          <a:bodyPr/>
          <a:lstStyle/>
          <a:p>
            <a:fld id="{08CC5543-19E3-41F3-B94B-AE88461EB146}" type="slidenum">
              <a:rPr lang="es-ES" smtClean="0"/>
              <a:t>‹Nº›</a:t>
            </a:fld>
            <a:endParaRPr lang="es-ES"/>
          </a:p>
        </p:txBody>
      </p:sp>
    </p:spTree>
    <p:extLst>
      <p:ext uri="{BB962C8B-B14F-4D97-AF65-F5344CB8AC3E}">
        <p14:creationId xmlns:p14="http://schemas.microsoft.com/office/powerpoint/2010/main" val="2810777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673A87B-8C74-4E14-AEC7-887F73EA3AEA}"/>
              </a:ext>
            </a:extLst>
          </p:cNvPr>
          <p:cNvSpPr>
            <a:spLocks noGrp="1"/>
          </p:cNvSpPr>
          <p:nvPr>
            <p:ph type="title" orient="vert"/>
          </p:nvPr>
        </p:nvSpPr>
        <p:spPr>
          <a:xfrm>
            <a:off x="6543675" y="274638"/>
            <a:ext cx="1971675" cy="4357687"/>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08037D5-C5B8-4D72-80D2-DC7DAAE66009}"/>
              </a:ext>
            </a:extLst>
          </p:cNvPr>
          <p:cNvSpPr>
            <a:spLocks noGrp="1"/>
          </p:cNvSpPr>
          <p:nvPr>
            <p:ph type="body" orient="vert" idx="1"/>
          </p:nvPr>
        </p:nvSpPr>
        <p:spPr>
          <a:xfrm>
            <a:off x="628650" y="274638"/>
            <a:ext cx="5762625" cy="43576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7E36B6E-9779-4C36-B3D5-9684B1090F4C}"/>
              </a:ext>
            </a:extLst>
          </p:cNvPr>
          <p:cNvSpPr>
            <a:spLocks noGrp="1"/>
          </p:cNvSpPr>
          <p:nvPr>
            <p:ph type="dt" sz="half" idx="10"/>
          </p:nvPr>
        </p:nvSpPr>
        <p:spPr/>
        <p:txBody>
          <a:bodyPr/>
          <a:lstStyle/>
          <a:p>
            <a:fld id="{B52D1B8E-F055-4986-8C4D-EA6073139B85}" type="datetimeFigureOut">
              <a:rPr lang="es-ES" smtClean="0"/>
              <a:t>21/07/2023</a:t>
            </a:fld>
            <a:endParaRPr lang="es-ES"/>
          </a:p>
        </p:txBody>
      </p:sp>
      <p:sp>
        <p:nvSpPr>
          <p:cNvPr id="5" name="Marcador de pie de página 4">
            <a:extLst>
              <a:ext uri="{FF2B5EF4-FFF2-40B4-BE49-F238E27FC236}">
                <a16:creationId xmlns:a16="http://schemas.microsoft.com/office/drawing/2014/main" id="{397A51F3-8589-47CA-BC50-6E5922DD6D6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D09EFAB-2D56-4F6F-8FB4-B5E27B44F847}"/>
              </a:ext>
            </a:extLst>
          </p:cNvPr>
          <p:cNvSpPr>
            <a:spLocks noGrp="1"/>
          </p:cNvSpPr>
          <p:nvPr>
            <p:ph type="sldNum" sz="quarter" idx="12"/>
          </p:nvPr>
        </p:nvSpPr>
        <p:spPr/>
        <p:txBody>
          <a:bodyPr/>
          <a:lstStyle/>
          <a:p>
            <a:fld id="{08CC5543-19E3-41F3-B94B-AE88461EB146}" type="slidenum">
              <a:rPr lang="es-ES" smtClean="0"/>
              <a:t>‹Nº›</a:t>
            </a:fld>
            <a:endParaRPr lang="es-ES"/>
          </a:p>
        </p:txBody>
      </p:sp>
    </p:spTree>
    <p:extLst>
      <p:ext uri="{BB962C8B-B14F-4D97-AF65-F5344CB8AC3E}">
        <p14:creationId xmlns:p14="http://schemas.microsoft.com/office/powerpoint/2010/main" val="912706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85468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87814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9999211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0484064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898572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789520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870055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5C2765-C23A-47FE-9049-63F8DBE400C0}"/>
              </a:ext>
            </a:extLst>
          </p:cNvPr>
          <p:cNvSpPr>
            <a:spLocks noGrp="1"/>
          </p:cNvSpPr>
          <p:nvPr>
            <p:ph type="title"/>
          </p:nvPr>
        </p:nvSpPr>
        <p:spPr>
          <a:xfrm>
            <a:off x="623888" y="1282700"/>
            <a:ext cx="7886700" cy="2139950"/>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87D1813-78CB-49BD-9D90-2FE036E054E1}"/>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A099A6B-4CF4-4202-8CF2-C851C8E7957B}"/>
              </a:ext>
            </a:extLst>
          </p:cNvPr>
          <p:cNvSpPr>
            <a:spLocks noGrp="1"/>
          </p:cNvSpPr>
          <p:nvPr>
            <p:ph type="dt" sz="half" idx="10"/>
          </p:nvPr>
        </p:nvSpPr>
        <p:spPr/>
        <p:txBody>
          <a:bodyPr/>
          <a:lstStyle/>
          <a:p>
            <a:fld id="{CC60BE8E-B893-4DDA-88D0-2A2DC9A14C3E}" type="datetimeFigureOut">
              <a:rPr lang="es-ES" smtClean="0"/>
              <a:t>21/07/2023</a:t>
            </a:fld>
            <a:endParaRPr lang="es-ES"/>
          </a:p>
        </p:txBody>
      </p:sp>
      <p:sp>
        <p:nvSpPr>
          <p:cNvPr id="5" name="Marcador de pie de página 4">
            <a:extLst>
              <a:ext uri="{FF2B5EF4-FFF2-40B4-BE49-F238E27FC236}">
                <a16:creationId xmlns:a16="http://schemas.microsoft.com/office/drawing/2014/main" id="{32F33759-5947-463B-AA7C-ED7584AEB75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9C9EE14-ADE6-47D5-99C3-2A3C7566BAF4}"/>
              </a:ext>
            </a:extLst>
          </p:cNvPr>
          <p:cNvSpPr>
            <a:spLocks noGrp="1"/>
          </p:cNvSpPr>
          <p:nvPr>
            <p:ph type="sldNum" sz="quarter" idx="12"/>
          </p:nvPr>
        </p:nvSpPr>
        <p:spPr/>
        <p:txBody>
          <a:bodyPr/>
          <a:lstStyle/>
          <a:p>
            <a:fld id="{6174D536-77F2-47F4-916C-DFD85745F682}" type="slidenum">
              <a:rPr lang="es-ES" smtClean="0"/>
              <a:t>‹Nº›</a:t>
            </a:fld>
            <a:endParaRPr lang="es-ES"/>
          </a:p>
        </p:txBody>
      </p:sp>
    </p:spTree>
    <p:extLst>
      <p:ext uri="{BB962C8B-B14F-4D97-AF65-F5344CB8AC3E}">
        <p14:creationId xmlns:p14="http://schemas.microsoft.com/office/powerpoint/2010/main" val="3742451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r>
              <a:rPr lang="es-ES"/>
              <a:t>Inditex &lt;&gt; Axpe</a:t>
            </a:r>
          </a:p>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18760455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3701454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1EDC27-E437-45E5-A09F-2ABDC487AC81}"/>
              </a:ext>
            </a:extLst>
          </p:cNvPr>
          <p:cNvSpPr>
            <a:spLocks noGrp="1"/>
          </p:cNvSpPr>
          <p:nvPr>
            <p:ph type="ctrTitle"/>
          </p:nvPr>
        </p:nvSpPr>
        <p:spPr>
          <a:xfrm>
            <a:off x="1143000" y="841375"/>
            <a:ext cx="6858000" cy="17907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89CD2B7-EEF8-4F01-9DBF-49D34BBFD69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3783BEC-1AA5-488A-9830-54CA5EFC5758}"/>
              </a:ext>
            </a:extLst>
          </p:cNvPr>
          <p:cNvSpPr>
            <a:spLocks noGrp="1"/>
          </p:cNvSpPr>
          <p:nvPr>
            <p:ph type="dt" sz="half" idx="10"/>
          </p:nvPr>
        </p:nvSpPr>
        <p:spPr/>
        <p:txBody>
          <a:bodyPr/>
          <a:lstStyle/>
          <a:p>
            <a:fld id="{67A944A8-15CA-4332-8749-C36AB5403649}" type="datetimeFigureOut">
              <a:rPr lang="es-ES" smtClean="0"/>
              <a:t>21/07/2023</a:t>
            </a:fld>
            <a:endParaRPr lang="es-ES"/>
          </a:p>
        </p:txBody>
      </p:sp>
      <p:sp>
        <p:nvSpPr>
          <p:cNvPr id="5" name="Marcador de pie de página 4">
            <a:extLst>
              <a:ext uri="{FF2B5EF4-FFF2-40B4-BE49-F238E27FC236}">
                <a16:creationId xmlns:a16="http://schemas.microsoft.com/office/drawing/2014/main" id="{39BA731B-B012-4F77-9809-78A7E54F9C1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E60CFC-DFF6-4F13-A070-9D25239CA808}"/>
              </a:ext>
            </a:extLst>
          </p:cNvPr>
          <p:cNvSpPr>
            <a:spLocks noGrp="1"/>
          </p:cNvSpPr>
          <p:nvPr>
            <p:ph type="sldNum" sz="quarter" idx="12"/>
          </p:nvPr>
        </p:nvSpPr>
        <p:spPr/>
        <p:txBody>
          <a:bodyPr/>
          <a:lstStyle/>
          <a:p>
            <a:fld id="{53EFDDAC-D0E3-45EF-B035-6C7A4538491F}" type="slidenum">
              <a:rPr lang="es-ES" smtClean="0"/>
              <a:t>‹Nº›</a:t>
            </a:fld>
            <a:endParaRPr lang="es-ES"/>
          </a:p>
        </p:txBody>
      </p:sp>
    </p:spTree>
    <p:extLst>
      <p:ext uri="{BB962C8B-B14F-4D97-AF65-F5344CB8AC3E}">
        <p14:creationId xmlns:p14="http://schemas.microsoft.com/office/powerpoint/2010/main" val="12841663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74827-CABF-454B-AD82-E663356C65F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76CB39E-C8A7-4505-8C2A-881F2CC763E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F64F4C6-74BA-4234-8750-6BA3F1160621}"/>
              </a:ext>
            </a:extLst>
          </p:cNvPr>
          <p:cNvSpPr>
            <a:spLocks noGrp="1"/>
          </p:cNvSpPr>
          <p:nvPr>
            <p:ph type="dt" sz="half" idx="10"/>
          </p:nvPr>
        </p:nvSpPr>
        <p:spPr/>
        <p:txBody>
          <a:bodyPr/>
          <a:lstStyle/>
          <a:p>
            <a:fld id="{67A944A8-15CA-4332-8749-C36AB5403649}" type="datetimeFigureOut">
              <a:rPr lang="es-ES" smtClean="0"/>
              <a:t>21/07/2023</a:t>
            </a:fld>
            <a:endParaRPr lang="es-ES"/>
          </a:p>
        </p:txBody>
      </p:sp>
      <p:sp>
        <p:nvSpPr>
          <p:cNvPr id="5" name="Marcador de pie de página 4">
            <a:extLst>
              <a:ext uri="{FF2B5EF4-FFF2-40B4-BE49-F238E27FC236}">
                <a16:creationId xmlns:a16="http://schemas.microsoft.com/office/drawing/2014/main" id="{4CACBCCE-7C41-40CE-9250-3558DB3C9AB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3C6FAD0-CFC9-4C81-AEE9-59D8E7E44011}"/>
              </a:ext>
            </a:extLst>
          </p:cNvPr>
          <p:cNvSpPr>
            <a:spLocks noGrp="1"/>
          </p:cNvSpPr>
          <p:nvPr>
            <p:ph type="sldNum" sz="quarter" idx="12"/>
          </p:nvPr>
        </p:nvSpPr>
        <p:spPr/>
        <p:txBody>
          <a:bodyPr/>
          <a:lstStyle/>
          <a:p>
            <a:fld id="{53EFDDAC-D0E3-45EF-B035-6C7A4538491F}" type="slidenum">
              <a:rPr lang="es-ES" smtClean="0"/>
              <a:t>‹Nº›</a:t>
            </a:fld>
            <a:endParaRPr lang="es-ES"/>
          </a:p>
        </p:txBody>
      </p:sp>
    </p:spTree>
    <p:extLst>
      <p:ext uri="{BB962C8B-B14F-4D97-AF65-F5344CB8AC3E}">
        <p14:creationId xmlns:p14="http://schemas.microsoft.com/office/powerpoint/2010/main" val="32805450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307D85-D75C-41CB-9230-73A608D4A757}"/>
              </a:ext>
            </a:extLst>
          </p:cNvPr>
          <p:cNvSpPr>
            <a:spLocks noGrp="1"/>
          </p:cNvSpPr>
          <p:nvPr>
            <p:ph type="title"/>
          </p:nvPr>
        </p:nvSpPr>
        <p:spPr>
          <a:xfrm>
            <a:off x="623888" y="1282700"/>
            <a:ext cx="7886700" cy="2139950"/>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D6C997B-A7C9-4193-81A6-4DE3C97F13CB}"/>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425CFB7-4D08-4DCA-ADF5-ACF893FE2CFD}"/>
              </a:ext>
            </a:extLst>
          </p:cNvPr>
          <p:cNvSpPr>
            <a:spLocks noGrp="1"/>
          </p:cNvSpPr>
          <p:nvPr>
            <p:ph type="dt" sz="half" idx="10"/>
          </p:nvPr>
        </p:nvSpPr>
        <p:spPr/>
        <p:txBody>
          <a:bodyPr/>
          <a:lstStyle/>
          <a:p>
            <a:fld id="{67A944A8-15CA-4332-8749-C36AB5403649}" type="datetimeFigureOut">
              <a:rPr lang="es-ES" smtClean="0"/>
              <a:t>21/07/2023</a:t>
            </a:fld>
            <a:endParaRPr lang="es-ES"/>
          </a:p>
        </p:txBody>
      </p:sp>
      <p:sp>
        <p:nvSpPr>
          <p:cNvPr id="5" name="Marcador de pie de página 4">
            <a:extLst>
              <a:ext uri="{FF2B5EF4-FFF2-40B4-BE49-F238E27FC236}">
                <a16:creationId xmlns:a16="http://schemas.microsoft.com/office/drawing/2014/main" id="{B623E672-9838-4CDD-80EB-A138FAEA1C9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7EFF2EE-8875-46DF-A4F3-B5A1DE40129C}"/>
              </a:ext>
            </a:extLst>
          </p:cNvPr>
          <p:cNvSpPr>
            <a:spLocks noGrp="1"/>
          </p:cNvSpPr>
          <p:nvPr>
            <p:ph type="sldNum" sz="quarter" idx="12"/>
          </p:nvPr>
        </p:nvSpPr>
        <p:spPr/>
        <p:txBody>
          <a:bodyPr/>
          <a:lstStyle/>
          <a:p>
            <a:fld id="{53EFDDAC-D0E3-45EF-B035-6C7A4538491F}" type="slidenum">
              <a:rPr lang="es-ES" smtClean="0"/>
              <a:t>‹Nº›</a:t>
            </a:fld>
            <a:endParaRPr lang="es-ES"/>
          </a:p>
        </p:txBody>
      </p:sp>
    </p:spTree>
    <p:extLst>
      <p:ext uri="{BB962C8B-B14F-4D97-AF65-F5344CB8AC3E}">
        <p14:creationId xmlns:p14="http://schemas.microsoft.com/office/powerpoint/2010/main" val="1357678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2A73BB-68DC-4B92-9DCF-700977B2515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5D49DEA-53F1-4205-B791-41BF1278E393}"/>
              </a:ext>
            </a:extLst>
          </p:cNvPr>
          <p:cNvSpPr>
            <a:spLocks noGrp="1"/>
          </p:cNvSpPr>
          <p:nvPr>
            <p:ph sz="half" idx="1"/>
          </p:nvPr>
        </p:nvSpPr>
        <p:spPr>
          <a:xfrm>
            <a:off x="62865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0DC1284-DE0F-4132-A916-43FA10F8AB14}"/>
              </a:ext>
            </a:extLst>
          </p:cNvPr>
          <p:cNvSpPr>
            <a:spLocks noGrp="1"/>
          </p:cNvSpPr>
          <p:nvPr>
            <p:ph sz="half" idx="2"/>
          </p:nvPr>
        </p:nvSpPr>
        <p:spPr>
          <a:xfrm>
            <a:off x="464820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2242F18-4576-40EF-A3AE-F6CF51ADC532}"/>
              </a:ext>
            </a:extLst>
          </p:cNvPr>
          <p:cNvSpPr>
            <a:spLocks noGrp="1"/>
          </p:cNvSpPr>
          <p:nvPr>
            <p:ph type="dt" sz="half" idx="10"/>
          </p:nvPr>
        </p:nvSpPr>
        <p:spPr/>
        <p:txBody>
          <a:bodyPr/>
          <a:lstStyle/>
          <a:p>
            <a:fld id="{67A944A8-15CA-4332-8749-C36AB5403649}" type="datetimeFigureOut">
              <a:rPr lang="es-ES" smtClean="0"/>
              <a:t>21/07/2023</a:t>
            </a:fld>
            <a:endParaRPr lang="es-ES"/>
          </a:p>
        </p:txBody>
      </p:sp>
      <p:sp>
        <p:nvSpPr>
          <p:cNvPr id="6" name="Marcador de pie de página 5">
            <a:extLst>
              <a:ext uri="{FF2B5EF4-FFF2-40B4-BE49-F238E27FC236}">
                <a16:creationId xmlns:a16="http://schemas.microsoft.com/office/drawing/2014/main" id="{85A55F26-6126-4F64-A874-E5FBA81904A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0D9BAD1-2A19-4F57-BBC2-CE56A2B1057A}"/>
              </a:ext>
            </a:extLst>
          </p:cNvPr>
          <p:cNvSpPr>
            <a:spLocks noGrp="1"/>
          </p:cNvSpPr>
          <p:nvPr>
            <p:ph type="sldNum" sz="quarter" idx="12"/>
          </p:nvPr>
        </p:nvSpPr>
        <p:spPr/>
        <p:txBody>
          <a:bodyPr/>
          <a:lstStyle/>
          <a:p>
            <a:fld id="{53EFDDAC-D0E3-45EF-B035-6C7A4538491F}" type="slidenum">
              <a:rPr lang="es-ES" smtClean="0"/>
              <a:t>‹Nº›</a:t>
            </a:fld>
            <a:endParaRPr lang="es-ES"/>
          </a:p>
        </p:txBody>
      </p:sp>
    </p:spTree>
    <p:extLst>
      <p:ext uri="{BB962C8B-B14F-4D97-AF65-F5344CB8AC3E}">
        <p14:creationId xmlns:p14="http://schemas.microsoft.com/office/powerpoint/2010/main" val="14434731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7DE2C-5B68-47F8-80F5-A9A40EC95AA5}"/>
              </a:ext>
            </a:extLst>
          </p:cNvPr>
          <p:cNvSpPr>
            <a:spLocks noGrp="1"/>
          </p:cNvSpPr>
          <p:nvPr>
            <p:ph type="title"/>
          </p:nvPr>
        </p:nvSpPr>
        <p:spPr>
          <a:xfrm>
            <a:off x="630238" y="274638"/>
            <a:ext cx="7886700" cy="993775"/>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4B26762-FFDA-4821-832D-8B0DF1818C3D}"/>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A9D1259-6884-4DEE-AD50-9129DEFEB596}"/>
              </a:ext>
            </a:extLst>
          </p:cNvPr>
          <p:cNvSpPr>
            <a:spLocks noGrp="1"/>
          </p:cNvSpPr>
          <p:nvPr>
            <p:ph sz="half" idx="2"/>
          </p:nvPr>
        </p:nvSpPr>
        <p:spPr>
          <a:xfrm>
            <a:off x="630238" y="1879600"/>
            <a:ext cx="3868737"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370C027-5CCE-453F-B139-7ED39A2716F1}"/>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AA88E11-4250-4FB0-B97E-EBE14C7B80B2}"/>
              </a:ext>
            </a:extLst>
          </p:cNvPr>
          <p:cNvSpPr>
            <a:spLocks noGrp="1"/>
          </p:cNvSpPr>
          <p:nvPr>
            <p:ph sz="quarter" idx="4"/>
          </p:nvPr>
        </p:nvSpPr>
        <p:spPr>
          <a:xfrm>
            <a:off x="4629150" y="1879600"/>
            <a:ext cx="3887788"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AC414EEC-C4E7-4EB0-A6EB-46D93CF1A239}"/>
              </a:ext>
            </a:extLst>
          </p:cNvPr>
          <p:cNvSpPr>
            <a:spLocks noGrp="1"/>
          </p:cNvSpPr>
          <p:nvPr>
            <p:ph type="dt" sz="half" idx="10"/>
          </p:nvPr>
        </p:nvSpPr>
        <p:spPr/>
        <p:txBody>
          <a:bodyPr/>
          <a:lstStyle/>
          <a:p>
            <a:fld id="{67A944A8-15CA-4332-8749-C36AB5403649}" type="datetimeFigureOut">
              <a:rPr lang="es-ES" smtClean="0"/>
              <a:t>21/07/2023</a:t>
            </a:fld>
            <a:endParaRPr lang="es-ES"/>
          </a:p>
        </p:txBody>
      </p:sp>
      <p:sp>
        <p:nvSpPr>
          <p:cNvPr id="8" name="Marcador de pie de página 7">
            <a:extLst>
              <a:ext uri="{FF2B5EF4-FFF2-40B4-BE49-F238E27FC236}">
                <a16:creationId xmlns:a16="http://schemas.microsoft.com/office/drawing/2014/main" id="{9773F497-7AD7-42B7-8458-819CA29BBA2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EFF4E0E-3346-4CD0-ADD5-52785F247D18}"/>
              </a:ext>
            </a:extLst>
          </p:cNvPr>
          <p:cNvSpPr>
            <a:spLocks noGrp="1"/>
          </p:cNvSpPr>
          <p:nvPr>
            <p:ph type="sldNum" sz="quarter" idx="12"/>
          </p:nvPr>
        </p:nvSpPr>
        <p:spPr/>
        <p:txBody>
          <a:bodyPr/>
          <a:lstStyle/>
          <a:p>
            <a:fld id="{53EFDDAC-D0E3-45EF-B035-6C7A4538491F}" type="slidenum">
              <a:rPr lang="es-ES" smtClean="0"/>
              <a:t>‹Nº›</a:t>
            </a:fld>
            <a:endParaRPr lang="es-ES"/>
          </a:p>
        </p:txBody>
      </p:sp>
    </p:spTree>
    <p:extLst>
      <p:ext uri="{BB962C8B-B14F-4D97-AF65-F5344CB8AC3E}">
        <p14:creationId xmlns:p14="http://schemas.microsoft.com/office/powerpoint/2010/main" val="21521871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484A9D-5A16-4603-A894-3504ED8F7639}"/>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9B246EB-DEFD-4A84-ACA8-CB8DD52D4CA1}"/>
              </a:ext>
            </a:extLst>
          </p:cNvPr>
          <p:cNvSpPr>
            <a:spLocks noGrp="1"/>
          </p:cNvSpPr>
          <p:nvPr>
            <p:ph type="dt" sz="half" idx="10"/>
          </p:nvPr>
        </p:nvSpPr>
        <p:spPr/>
        <p:txBody>
          <a:bodyPr/>
          <a:lstStyle/>
          <a:p>
            <a:fld id="{67A944A8-15CA-4332-8749-C36AB5403649}" type="datetimeFigureOut">
              <a:rPr lang="es-ES" smtClean="0"/>
              <a:t>21/07/2023</a:t>
            </a:fld>
            <a:endParaRPr lang="es-ES"/>
          </a:p>
        </p:txBody>
      </p:sp>
      <p:sp>
        <p:nvSpPr>
          <p:cNvPr id="4" name="Marcador de pie de página 3">
            <a:extLst>
              <a:ext uri="{FF2B5EF4-FFF2-40B4-BE49-F238E27FC236}">
                <a16:creationId xmlns:a16="http://schemas.microsoft.com/office/drawing/2014/main" id="{2AC8E8CF-B6B6-4BC4-9F1B-69D173E6CAA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E726D12-46B8-4495-A2E8-7A0D56078A7E}"/>
              </a:ext>
            </a:extLst>
          </p:cNvPr>
          <p:cNvSpPr>
            <a:spLocks noGrp="1"/>
          </p:cNvSpPr>
          <p:nvPr>
            <p:ph type="sldNum" sz="quarter" idx="12"/>
          </p:nvPr>
        </p:nvSpPr>
        <p:spPr/>
        <p:txBody>
          <a:bodyPr/>
          <a:lstStyle/>
          <a:p>
            <a:fld id="{53EFDDAC-D0E3-45EF-B035-6C7A4538491F}" type="slidenum">
              <a:rPr lang="es-ES" smtClean="0"/>
              <a:t>‹Nº›</a:t>
            </a:fld>
            <a:endParaRPr lang="es-ES"/>
          </a:p>
        </p:txBody>
      </p:sp>
    </p:spTree>
    <p:extLst>
      <p:ext uri="{BB962C8B-B14F-4D97-AF65-F5344CB8AC3E}">
        <p14:creationId xmlns:p14="http://schemas.microsoft.com/office/powerpoint/2010/main" val="34713076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E1F75CB-0EC8-46E9-ADFF-AC58263F72AB}"/>
              </a:ext>
            </a:extLst>
          </p:cNvPr>
          <p:cNvSpPr>
            <a:spLocks noGrp="1"/>
          </p:cNvSpPr>
          <p:nvPr>
            <p:ph type="dt" sz="half" idx="10"/>
          </p:nvPr>
        </p:nvSpPr>
        <p:spPr/>
        <p:txBody>
          <a:bodyPr/>
          <a:lstStyle/>
          <a:p>
            <a:fld id="{67A944A8-15CA-4332-8749-C36AB5403649}" type="datetimeFigureOut">
              <a:rPr lang="es-ES" smtClean="0"/>
              <a:t>21/07/2023</a:t>
            </a:fld>
            <a:endParaRPr lang="es-ES"/>
          </a:p>
        </p:txBody>
      </p:sp>
      <p:sp>
        <p:nvSpPr>
          <p:cNvPr id="3" name="Marcador de pie de página 2">
            <a:extLst>
              <a:ext uri="{FF2B5EF4-FFF2-40B4-BE49-F238E27FC236}">
                <a16:creationId xmlns:a16="http://schemas.microsoft.com/office/drawing/2014/main" id="{3A6F4F9F-09F3-4DBB-ACC9-D098291F5E4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8C9CBCB-885D-4393-9E19-5BD4B3236C25}"/>
              </a:ext>
            </a:extLst>
          </p:cNvPr>
          <p:cNvSpPr>
            <a:spLocks noGrp="1"/>
          </p:cNvSpPr>
          <p:nvPr>
            <p:ph type="sldNum" sz="quarter" idx="12"/>
          </p:nvPr>
        </p:nvSpPr>
        <p:spPr/>
        <p:txBody>
          <a:bodyPr/>
          <a:lstStyle/>
          <a:p>
            <a:fld id="{53EFDDAC-D0E3-45EF-B035-6C7A4538491F}" type="slidenum">
              <a:rPr lang="es-ES" smtClean="0"/>
              <a:t>‹Nº›</a:t>
            </a:fld>
            <a:endParaRPr lang="es-ES"/>
          </a:p>
        </p:txBody>
      </p:sp>
    </p:spTree>
    <p:extLst>
      <p:ext uri="{BB962C8B-B14F-4D97-AF65-F5344CB8AC3E}">
        <p14:creationId xmlns:p14="http://schemas.microsoft.com/office/powerpoint/2010/main" val="111244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85FCC8-8AF0-4269-9CF4-5F9C06354BE3}"/>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7FAE2A9-979C-48E0-A72E-22A8A3CD3D2D}"/>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077B5E-D2FE-45C0-B9AB-BB242BDF76A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6166444-5E67-4B51-A0DD-6EFC10EC1895}"/>
              </a:ext>
            </a:extLst>
          </p:cNvPr>
          <p:cNvSpPr>
            <a:spLocks noGrp="1"/>
          </p:cNvSpPr>
          <p:nvPr>
            <p:ph type="dt" sz="half" idx="10"/>
          </p:nvPr>
        </p:nvSpPr>
        <p:spPr/>
        <p:txBody>
          <a:bodyPr/>
          <a:lstStyle/>
          <a:p>
            <a:fld id="{67A944A8-15CA-4332-8749-C36AB5403649}" type="datetimeFigureOut">
              <a:rPr lang="es-ES" smtClean="0"/>
              <a:t>21/07/2023</a:t>
            </a:fld>
            <a:endParaRPr lang="es-ES"/>
          </a:p>
        </p:txBody>
      </p:sp>
      <p:sp>
        <p:nvSpPr>
          <p:cNvPr id="6" name="Marcador de pie de página 5">
            <a:extLst>
              <a:ext uri="{FF2B5EF4-FFF2-40B4-BE49-F238E27FC236}">
                <a16:creationId xmlns:a16="http://schemas.microsoft.com/office/drawing/2014/main" id="{EAAB029B-3299-4836-9E09-F6F6F34BDA0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76DEBB7-4798-4938-90E7-28FB6624AC22}"/>
              </a:ext>
            </a:extLst>
          </p:cNvPr>
          <p:cNvSpPr>
            <a:spLocks noGrp="1"/>
          </p:cNvSpPr>
          <p:nvPr>
            <p:ph type="sldNum" sz="quarter" idx="12"/>
          </p:nvPr>
        </p:nvSpPr>
        <p:spPr/>
        <p:txBody>
          <a:bodyPr/>
          <a:lstStyle/>
          <a:p>
            <a:fld id="{53EFDDAC-D0E3-45EF-B035-6C7A4538491F}" type="slidenum">
              <a:rPr lang="es-ES" smtClean="0"/>
              <a:t>‹Nº›</a:t>
            </a:fld>
            <a:endParaRPr lang="es-ES"/>
          </a:p>
        </p:txBody>
      </p:sp>
    </p:spTree>
    <p:extLst>
      <p:ext uri="{BB962C8B-B14F-4D97-AF65-F5344CB8AC3E}">
        <p14:creationId xmlns:p14="http://schemas.microsoft.com/office/powerpoint/2010/main" val="120577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2C691E-A771-42E5-AD3A-F1BFA88D27F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3944003-35CF-49E3-AEE3-8AB91A0140DC}"/>
              </a:ext>
            </a:extLst>
          </p:cNvPr>
          <p:cNvSpPr>
            <a:spLocks noGrp="1"/>
          </p:cNvSpPr>
          <p:nvPr>
            <p:ph sz="half" idx="1"/>
          </p:nvPr>
        </p:nvSpPr>
        <p:spPr>
          <a:xfrm>
            <a:off x="62865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83E5612-2EBD-4E51-B6BA-10940473CBF2}"/>
              </a:ext>
            </a:extLst>
          </p:cNvPr>
          <p:cNvSpPr>
            <a:spLocks noGrp="1"/>
          </p:cNvSpPr>
          <p:nvPr>
            <p:ph sz="half" idx="2"/>
          </p:nvPr>
        </p:nvSpPr>
        <p:spPr>
          <a:xfrm>
            <a:off x="4648200" y="1370013"/>
            <a:ext cx="3867150" cy="3262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94C182B-FF9D-4C2A-9DFD-6E453BD68075}"/>
              </a:ext>
            </a:extLst>
          </p:cNvPr>
          <p:cNvSpPr>
            <a:spLocks noGrp="1"/>
          </p:cNvSpPr>
          <p:nvPr>
            <p:ph type="dt" sz="half" idx="10"/>
          </p:nvPr>
        </p:nvSpPr>
        <p:spPr/>
        <p:txBody>
          <a:bodyPr/>
          <a:lstStyle/>
          <a:p>
            <a:fld id="{CC60BE8E-B893-4DDA-88D0-2A2DC9A14C3E}" type="datetimeFigureOut">
              <a:rPr lang="es-ES" smtClean="0"/>
              <a:t>21/07/2023</a:t>
            </a:fld>
            <a:endParaRPr lang="es-ES"/>
          </a:p>
        </p:txBody>
      </p:sp>
      <p:sp>
        <p:nvSpPr>
          <p:cNvPr id="6" name="Marcador de pie de página 5">
            <a:extLst>
              <a:ext uri="{FF2B5EF4-FFF2-40B4-BE49-F238E27FC236}">
                <a16:creationId xmlns:a16="http://schemas.microsoft.com/office/drawing/2014/main" id="{BF71B189-F582-4EB9-914B-C98BDACF048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CBA2FC2-8CB7-4FC5-97F7-9183A87356DD}"/>
              </a:ext>
            </a:extLst>
          </p:cNvPr>
          <p:cNvSpPr>
            <a:spLocks noGrp="1"/>
          </p:cNvSpPr>
          <p:nvPr>
            <p:ph type="sldNum" sz="quarter" idx="12"/>
          </p:nvPr>
        </p:nvSpPr>
        <p:spPr/>
        <p:txBody>
          <a:bodyPr/>
          <a:lstStyle/>
          <a:p>
            <a:fld id="{6174D536-77F2-47F4-916C-DFD85745F682}" type="slidenum">
              <a:rPr lang="es-ES" smtClean="0"/>
              <a:t>‹Nº›</a:t>
            </a:fld>
            <a:endParaRPr lang="es-ES"/>
          </a:p>
        </p:txBody>
      </p:sp>
    </p:spTree>
    <p:extLst>
      <p:ext uri="{BB962C8B-B14F-4D97-AF65-F5344CB8AC3E}">
        <p14:creationId xmlns:p14="http://schemas.microsoft.com/office/powerpoint/2010/main" val="4197936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6DF797-83BF-4E67-AC54-692896FE71DD}"/>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0416C69-165E-4473-98F4-2D21FDA8FBD9}"/>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AA3930A-0DDE-458B-9A9E-68486A2E5EDE}"/>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1A44E4D-0247-4C08-874B-5F92FE2B666A}"/>
              </a:ext>
            </a:extLst>
          </p:cNvPr>
          <p:cNvSpPr>
            <a:spLocks noGrp="1"/>
          </p:cNvSpPr>
          <p:nvPr>
            <p:ph type="dt" sz="half" idx="10"/>
          </p:nvPr>
        </p:nvSpPr>
        <p:spPr/>
        <p:txBody>
          <a:bodyPr/>
          <a:lstStyle/>
          <a:p>
            <a:fld id="{67A944A8-15CA-4332-8749-C36AB5403649}" type="datetimeFigureOut">
              <a:rPr lang="es-ES" smtClean="0"/>
              <a:t>21/07/2023</a:t>
            </a:fld>
            <a:endParaRPr lang="es-ES"/>
          </a:p>
        </p:txBody>
      </p:sp>
      <p:sp>
        <p:nvSpPr>
          <p:cNvPr id="6" name="Marcador de pie de página 5">
            <a:extLst>
              <a:ext uri="{FF2B5EF4-FFF2-40B4-BE49-F238E27FC236}">
                <a16:creationId xmlns:a16="http://schemas.microsoft.com/office/drawing/2014/main" id="{7BF79C23-24B3-4A76-B733-EE62061FDF7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F6D624E-2FC7-402D-8257-BF89C1111583}"/>
              </a:ext>
            </a:extLst>
          </p:cNvPr>
          <p:cNvSpPr>
            <a:spLocks noGrp="1"/>
          </p:cNvSpPr>
          <p:nvPr>
            <p:ph type="sldNum" sz="quarter" idx="12"/>
          </p:nvPr>
        </p:nvSpPr>
        <p:spPr/>
        <p:txBody>
          <a:bodyPr/>
          <a:lstStyle/>
          <a:p>
            <a:fld id="{53EFDDAC-D0E3-45EF-B035-6C7A4538491F}" type="slidenum">
              <a:rPr lang="es-ES" smtClean="0"/>
              <a:t>‹Nº›</a:t>
            </a:fld>
            <a:endParaRPr lang="es-ES"/>
          </a:p>
        </p:txBody>
      </p:sp>
    </p:spTree>
    <p:extLst>
      <p:ext uri="{BB962C8B-B14F-4D97-AF65-F5344CB8AC3E}">
        <p14:creationId xmlns:p14="http://schemas.microsoft.com/office/powerpoint/2010/main" val="3884213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02BA12-297B-4182-BD11-47DCFB8C648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27CA724-F4B0-476C-ABB2-48669257F51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4315AB7-F0C2-4837-958F-A4E93343EC2D}"/>
              </a:ext>
            </a:extLst>
          </p:cNvPr>
          <p:cNvSpPr>
            <a:spLocks noGrp="1"/>
          </p:cNvSpPr>
          <p:nvPr>
            <p:ph type="dt" sz="half" idx="10"/>
          </p:nvPr>
        </p:nvSpPr>
        <p:spPr/>
        <p:txBody>
          <a:bodyPr/>
          <a:lstStyle/>
          <a:p>
            <a:fld id="{67A944A8-15CA-4332-8749-C36AB5403649}" type="datetimeFigureOut">
              <a:rPr lang="es-ES" smtClean="0"/>
              <a:t>21/07/2023</a:t>
            </a:fld>
            <a:endParaRPr lang="es-ES"/>
          </a:p>
        </p:txBody>
      </p:sp>
      <p:sp>
        <p:nvSpPr>
          <p:cNvPr id="5" name="Marcador de pie de página 4">
            <a:extLst>
              <a:ext uri="{FF2B5EF4-FFF2-40B4-BE49-F238E27FC236}">
                <a16:creationId xmlns:a16="http://schemas.microsoft.com/office/drawing/2014/main" id="{BE335E96-9C99-4385-BE73-1D40BBB8981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0663DCB-BF0A-4CFF-8A75-A47E52EBB5DE}"/>
              </a:ext>
            </a:extLst>
          </p:cNvPr>
          <p:cNvSpPr>
            <a:spLocks noGrp="1"/>
          </p:cNvSpPr>
          <p:nvPr>
            <p:ph type="sldNum" sz="quarter" idx="12"/>
          </p:nvPr>
        </p:nvSpPr>
        <p:spPr/>
        <p:txBody>
          <a:bodyPr/>
          <a:lstStyle/>
          <a:p>
            <a:fld id="{53EFDDAC-D0E3-45EF-B035-6C7A4538491F}" type="slidenum">
              <a:rPr lang="es-ES" smtClean="0"/>
              <a:t>‹Nº›</a:t>
            </a:fld>
            <a:endParaRPr lang="es-ES"/>
          </a:p>
        </p:txBody>
      </p:sp>
    </p:spTree>
    <p:extLst>
      <p:ext uri="{BB962C8B-B14F-4D97-AF65-F5344CB8AC3E}">
        <p14:creationId xmlns:p14="http://schemas.microsoft.com/office/powerpoint/2010/main" val="33825749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95C87F3-FBFE-4A9F-91A6-EB591C35E93B}"/>
              </a:ext>
            </a:extLst>
          </p:cNvPr>
          <p:cNvSpPr>
            <a:spLocks noGrp="1"/>
          </p:cNvSpPr>
          <p:nvPr>
            <p:ph type="title" orient="vert"/>
          </p:nvPr>
        </p:nvSpPr>
        <p:spPr>
          <a:xfrm>
            <a:off x="6543675" y="274638"/>
            <a:ext cx="1971675" cy="4357687"/>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2F2FFB7-84CE-41E0-A753-064E2837E110}"/>
              </a:ext>
            </a:extLst>
          </p:cNvPr>
          <p:cNvSpPr>
            <a:spLocks noGrp="1"/>
          </p:cNvSpPr>
          <p:nvPr>
            <p:ph type="body" orient="vert" idx="1"/>
          </p:nvPr>
        </p:nvSpPr>
        <p:spPr>
          <a:xfrm>
            <a:off x="628650" y="274638"/>
            <a:ext cx="5762625" cy="43576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7B2AE95-3184-472B-8CB4-EAEAAC1399EB}"/>
              </a:ext>
            </a:extLst>
          </p:cNvPr>
          <p:cNvSpPr>
            <a:spLocks noGrp="1"/>
          </p:cNvSpPr>
          <p:nvPr>
            <p:ph type="dt" sz="half" idx="10"/>
          </p:nvPr>
        </p:nvSpPr>
        <p:spPr/>
        <p:txBody>
          <a:bodyPr/>
          <a:lstStyle/>
          <a:p>
            <a:fld id="{67A944A8-15CA-4332-8749-C36AB5403649}" type="datetimeFigureOut">
              <a:rPr lang="es-ES" smtClean="0"/>
              <a:t>21/07/2023</a:t>
            </a:fld>
            <a:endParaRPr lang="es-ES"/>
          </a:p>
        </p:txBody>
      </p:sp>
      <p:sp>
        <p:nvSpPr>
          <p:cNvPr id="5" name="Marcador de pie de página 4">
            <a:extLst>
              <a:ext uri="{FF2B5EF4-FFF2-40B4-BE49-F238E27FC236}">
                <a16:creationId xmlns:a16="http://schemas.microsoft.com/office/drawing/2014/main" id="{1110244F-D79B-4EF1-BA4C-C7719564574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17AEE03-A63C-4634-9A8A-D6B2BF06C24A}"/>
              </a:ext>
            </a:extLst>
          </p:cNvPr>
          <p:cNvSpPr>
            <a:spLocks noGrp="1"/>
          </p:cNvSpPr>
          <p:nvPr>
            <p:ph type="sldNum" sz="quarter" idx="12"/>
          </p:nvPr>
        </p:nvSpPr>
        <p:spPr/>
        <p:txBody>
          <a:bodyPr/>
          <a:lstStyle/>
          <a:p>
            <a:fld id="{53EFDDAC-D0E3-45EF-B035-6C7A4538491F}" type="slidenum">
              <a:rPr lang="es-ES" smtClean="0"/>
              <a:t>‹Nº›</a:t>
            </a:fld>
            <a:endParaRPr lang="es-ES"/>
          </a:p>
        </p:txBody>
      </p:sp>
    </p:spTree>
    <p:extLst>
      <p:ext uri="{BB962C8B-B14F-4D97-AF65-F5344CB8AC3E}">
        <p14:creationId xmlns:p14="http://schemas.microsoft.com/office/powerpoint/2010/main" val="20233193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7431696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0698812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4229325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1209887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3749670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5305403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49189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CB41D3-5C45-475A-A531-1F38CCEB1DEF}"/>
              </a:ext>
            </a:extLst>
          </p:cNvPr>
          <p:cNvSpPr>
            <a:spLocks noGrp="1"/>
          </p:cNvSpPr>
          <p:nvPr>
            <p:ph type="title"/>
          </p:nvPr>
        </p:nvSpPr>
        <p:spPr>
          <a:xfrm>
            <a:off x="630238" y="274638"/>
            <a:ext cx="7886700" cy="993775"/>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6FA607D-B5E2-4A44-A2B5-487E65888DAA}"/>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45B62C6-288D-49EA-8746-6044E409B7D1}"/>
              </a:ext>
            </a:extLst>
          </p:cNvPr>
          <p:cNvSpPr>
            <a:spLocks noGrp="1"/>
          </p:cNvSpPr>
          <p:nvPr>
            <p:ph sz="half" idx="2"/>
          </p:nvPr>
        </p:nvSpPr>
        <p:spPr>
          <a:xfrm>
            <a:off x="630238" y="1879600"/>
            <a:ext cx="3868737"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63967E6-3056-43D0-893B-BD98D213C187}"/>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168CBB9-EE71-49D9-86EC-1357EAF60786}"/>
              </a:ext>
            </a:extLst>
          </p:cNvPr>
          <p:cNvSpPr>
            <a:spLocks noGrp="1"/>
          </p:cNvSpPr>
          <p:nvPr>
            <p:ph sz="quarter" idx="4"/>
          </p:nvPr>
        </p:nvSpPr>
        <p:spPr>
          <a:xfrm>
            <a:off x="4629150" y="1879600"/>
            <a:ext cx="3887788" cy="2762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563DA4D-8711-462B-AFBB-9408E73CEE83}"/>
              </a:ext>
            </a:extLst>
          </p:cNvPr>
          <p:cNvSpPr>
            <a:spLocks noGrp="1"/>
          </p:cNvSpPr>
          <p:nvPr>
            <p:ph type="dt" sz="half" idx="10"/>
          </p:nvPr>
        </p:nvSpPr>
        <p:spPr/>
        <p:txBody>
          <a:bodyPr/>
          <a:lstStyle/>
          <a:p>
            <a:fld id="{CC60BE8E-B893-4DDA-88D0-2A2DC9A14C3E}" type="datetimeFigureOut">
              <a:rPr lang="es-ES" smtClean="0"/>
              <a:t>21/07/2023</a:t>
            </a:fld>
            <a:endParaRPr lang="es-ES"/>
          </a:p>
        </p:txBody>
      </p:sp>
      <p:sp>
        <p:nvSpPr>
          <p:cNvPr id="8" name="Marcador de pie de página 7">
            <a:extLst>
              <a:ext uri="{FF2B5EF4-FFF2-40B4-BE49-F238E27FC236}">
                <a16:creationId xmlns:a16="http://schemas.microsoft.com/office/drawing/2014/main" id="{4163A15C-3446-4002-AC7F-7B81FC96000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72F5A2F7-F92F-43E4-8289-5AEC7A2A81CB}"/>
              </a:ext>
            </a:extLst>
          </p:cNvPr>
          <p:cNvSpPr>
            <a:spLocks noGrp="1"/>
          </p:cNvSpPr>
          <p:nvPr>
            <p:ph type="sldNum" sz="quarter" idx="12"/>
          </p:nvPr>
        </p:nvSpPr>
        <p:spPr/>
        <p:txBody>
          <a:bodyPr/>
          <a:lstStyle/>
          <a:p>
            <a:fld id="{6174D536-77F2-47F4-916C-DFD85745F682}" type="slidenum">
              <a:rPr lang="es-ES" smtClean="0"/>
              <a:t>‹Nº›</a:t>
            </a:fld>
            <a:endParaRPr lang="es-ES"/>
          </a:p>
        </p:txBody>
      </p:sp>
    </p:spTree>
    <p:extLst>
      <p:ext uri="{BB962C8B-B14F-4D97-AF65-F5344CB8AC3E}">
        <p14:creationId xmlns:p14="http://schemas.microsoft.com/office/powerpoint/2010/main" val="14127844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r>
              <a:rPr lang="es-ES"/>
              <a:t>Inditex &lt;&gt; Axpe</a:t>
            </a:r>
          </a:p>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7093077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4405404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r>
              <a:rPr lang="es-ES"/>
              <a:t>Axpe &lt;&lt;</a:t>
            </a:r>
          </a:p>
        </p:txBody>
      </p:sp>
    </p:spTree>
    <p:extLst>
      <p:ext uri="{BB962C8B-B14F-4D97-AF65-F5344CB8AC3E}">
        <p14:creationId xmlns:p14="http://schemas.microsoft.com/office/powerpoint/2010/main" val="11890199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312615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4204773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25A5FA-CDFB-4FE7-9D0D-CF31C68FD8D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BDEB5A1-4130-429D-A928-0F8F55FC62D3}"/>
              </a:ext>
            </a:extLst>
          </p:cNvPr>
          <p:cNvSpPr>
            <a:spLocks noGrp="1"/>
          </p:cNvSpPr>
          <p:nvPr>
            <p:ph type="dt" sz="half" idx="10"/>
          </p:nvPr>
        </p:nvSpPr>
        <p:spPr/>
        <p:txBody>
          <a:bodyPr/>
          <a:lstStyle/>
          <a:p>
            <a:fld id="{CC60BE8E-B893-4DDA-88D0-2A2DC9A14C3E}" type="datetimeFigureOut">
              <a:rPr lang="es-ES" smtClean="0"/>
              <a:t>21/07/2023</a:t>
            </a:fld>
            <a:endParaRPr lang="es-ES"/>
          </a:p>
        </p:txBody>
      </p:sp>
      <p:sp>
        <p:nvSpPr>
          <p:cNvPr id="4" name="Marcador de pie de página 3">
            <a:extLst>
              <a:ext uri="{FF2B5EF4-FFF2-40B4-BE49-F238E27FC236}">
                <a16:creationId xmlns:a16="http://schemas.microsoft.com/office/drawing/2014/main" id="{7FBE89B7-EAC0-4C32-9178-E0CD28A1F27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5DB3B1E-7F8E-450B-8A89-096E781F9D4A}"/>
              </a:ext>
            </a:extLst>
          </p:cNvPr>
          <p:cNvSpPr>
            <a:spLocks noGrp="1"/>
          </p:cNvSpPr>
          <p:nvPr>
            <p:ph type="sldNum" sz="quarter" idx="12"/>
          </p:nvPr>
        </p:nvSpPr>
        <p:spPr/>
        <p:txBody>
          <a:bodyPr/>
          <a:lstStyle/>
          <a:p>
            <a:fld id="{6174D536-77F2-47F4-916C-DFD85745F682}" type="slidenum">
              <a:rPr lang="es-ES" smtClean="0"/>
              <a:t>‹Nº›</a:t>
            </a:fld>
            <a:endParaRPr lang="es-ES"/>
          </a:p>
        </p:txBody>
      </p:sp>
    </p:spTree>
    <p:extLst>
      <p:ext uri="{BB962C8B-B14F-4D97-AF65-F5344CB8AC3E}">
        <p14:creationId xmlns:p14="http://schemas.microsoft.com/office/powerpoint/2010/main" val="1171345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A736C1A-124A-4315-8CDF-AC44BFD11819}"/>
              </a:ext>
            </a:extLst>
          </p:cNvPr>
          <p:cNvSpPr>
            <a:spLocks noGrp="1"/>
          </p:cNvSpPr>
          <p:nvPr>
            <p:ph type="dt" sz="half" idx="10"/>
          </p:nvPr>
        </p:nvSpPr>
        <p:spPr/>
        <p:txBody>
          <a:bodyPr/>
          <a:lstStyle/>
          <a:p>
            <a:fld id="{CC60BE8E-B893-4DDA-88D0-2A2DC9A14C3E}" type="datetimeFigureOut">
              <a:rPr lang="es-ES" smtClean="0"/>
              <a:t>21/07/2023</a:t>
            </a:fld>
            <a:endParaRPr lang="es-ES"/>
          </a:p>
        </p:txBody>
      </p:sp>
      <p:sp>
        <p:nvSpPr>
          <p:cNvPr id="3" name="Marcador de pie de página 2">
            <a:extLst>
              <a:ext uri="{FF2B5EF4-FFF2-40B4-BE49-F238E27FC236}">
                <a16:creationId xmlns:a16="http://schemas.microsoft.com/office/drawing/2014/main" id="{BEB17229-4D91-45A7-8FBE-A081927733BA}"/>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39222BC-AE0F-4799-A503-D90E8BADFD3D}"/>
              </a:ext>
            </a:extLst>
          </p:cNvPr>
          <p:cNvSpPr>
            <a:spLocks noGrp="1"/>
          </p:cNvSpPr>
          <p:nvPr>
            <p:ph type="sldNum" sz="quarter" idx="12"/>
          </p:nvPr>
        </p:nvSpPr>
        <p:spPr/>
        <p:txBody>
          <a:bodyPr/>
          <a:lstStyle/>
          <a:p>
            <a:fld id="{6174D536-77F2-47F4-916C-DFD85745F682}" type="slidenum">
              <a:rPr lang="es-ES" smtClean="0"/>
              <a:t>‹Nº›</a:t>
            </a:fld>
            <a:endParaRPr lang="es-ES"/>
          </a:p>
        </p:txBody>
      </p:sp>
    </p:spTree>
    <p:extLst>
      <p:ext uri="{BB962C8B-B14F-4D97-AF65-F5344CB8AC3E}">
        <p14:creationId xmlns:p14="http://schemas.microsoft.com/office/powerpoint/2010/main" val="2828732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ACE20-CF5E-4AC2-A86B-533F79DFCB17}"/>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6AF6AFB-26EC-4C95-9EBD-796594519CA8}"/>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0C8FB2E-B594-4380-9F94-D80B0BEE8AC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5FC172A-ACC7-456D-80B2-D4C19A74AE3D}"/>
              </a:ext>
            </a:extLst>
          </p:cNvPr>
          <p:cNvSpPr>
            <a:spLocks noGrp="1"/>
          </p:cNvSpPr>
          <p:nvPr>
            <p:ph type="dt" sz="half" idx="10"/>
          </p:nvPr>
        </p:nvSpPr>
        <p:spPr/>
        <p:txBody>
          <a:bodyPr/>
          <a:lstStyle/>
          <a:p>
            <a:fld id="{CC60BE8E-B893-4DDA-88D0-2A2DC9A14C3E}" type="datetimeFigureOut">
              <a:rPr lang="es-ES" smtClean="0"/>
              <a:t>21/07/2023</a:t>
            </a:fld>
            <a:endParaRPr lang="es-ES"/>
          </a:p>
        </p:txBody>
      </p:sp>
      <p:sp>
        <p:nvSpPr>
          <p:cNvPr id="6" name="Marcador de pie de página 5">
            <a:extLst>
              <a:ext uri="{FF2B5EF4-FFF2-40B4-BE49-F238E27FC236}">
                <a16:creationId xmlns:a16="http://schemas.microsoft.com/office/drawing/2014/main" id="{9DB740A1-B21E-4295-A301-D3247F8960C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DB19BFD-F453-4DC1-B2D6-D0365E2F6A41}"/>
              </a:ext>
            </a:extLst>
          </p:cNvPr>
          <p:cNvSpPr>
            <a:spLocks noGrp="1"/>
          </p:cNvSpPr>
          <p:nvPr>
            <p:ph type="sldNum" sz="quarter" idx="12"/>
          </p:nvPr>
        </p:nvSpPr>
        <p:spPr/>
        <p:txBody>
          <a:bodyPr/>
          <a:lstStyle/>
          <a:p>
            <a:fld id="{6174D536-77F2-47F4-916C-DFD85745F682}" type="slidenum">
              <a:rPr lang="es-ES" smtClean="0"/>
              <a:t>‹Nº›</a:t>
            </a:fld>
            <a:endParaRPr lang="es-ES"/>
          </a:p>
        </p:txBody>
      </p:sp>
    </p:spTree>
    <p:extLst>
      <p:ext uri="{BB962C8B-B14F-4D97-AF65-F5344CB8AC3E}">
        <p14:creationId xmlns:p14="http://schemas.microsoft.com/office/powerpoint/2010/main" val="1141126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E8E7A-2E6B-49C4-807D-FC27B4C849E4}"/>
              </a:ext>
            </a:extLst>
          </p:cNvPr>
          <p:cNvSpPr>
            <a:spLocks noGrp="1"/>
          </p:cNvSpPr>
          <p:nvPr>
            <p:ph type="title"/>
          </p:nvPr>
        </p:nvSpPr>
        <p:spPr>
          <a:xfrm>
            <a:off x="630238" y="342900"/>
            <a:ext cx="2949575" cy="120015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6B76F08F-B71C-4D22-9AC4-7497F67F9879}"/>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75F568F-B577-4C59-9F68-0D3E4627CF9E}"/>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1737FEB-2C35-44CA-ACE2-5901C4180BC0}"/>
              </a:ext>
            </a:extLst>
          </p:cNvPr>
          <p:cNvSpPr>
            <a:spLocks noGrp="1"/>
          </p:cNvSpPr>
          <p:nvPr>
            <p:ph type="dt" sz="half" idx="10"/>
          </p:nvPr>
        </p:nvSpPr>
        <p:spPr/>
        <p:txBody>
          <a:bodyPr/>
          <a:lstStyle/>
          <a:p>
            <a:fld id="{CC60BE8E-B893-4DDA-88D0-2A2DC9A14C3E}" type="datetimeFigureOut">
              <a:rPr lang="es-ES" smtClean="0"/>
              <a:t>21/07/2023</a:t>
            </a:fld>
            <a:endParaRPr lang="es-ES"/>
          </a:p>
        </p:txBody>
      </p:sp>
      <p:sp>
        <p:nvSpPr>
          <p:cNvPr id="6" name="Marcador de pie de página 5">
            <a:extLst>
              <a:ext uri="{FF2B5EF4-FFF2-40B4-BE49-F238E27FC236}">
                <a16:creationId xmlns:a16="http://schemas.microsoft.com/office/drawing/2014/main" id="{AF519A48-18F8-44AD-8C18-40B7772C1C9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6A7CC82-CB9D-4F2D-9BFF-05C19A605C38}"/>
              </a:ext>
            </a:extLst>
          </p:cNvPr>
          <p:cNvSpPr>
            <a:spLocks noGrp="1"/>
          </p:cNvSpPr>
          <p:nvPr>
            <p:ph type="sldNum" sz="quarter" idx="12"/>
          </p:nvPr>
        </p:nvSpPr>
        <p:spPr/>
        <p:txBody>
          <a:bodyPr/>
          <a:lstStyle/>
          <a:p>
            <a:fld id="{6174D536-77F2-47F4-916C-DFD85745F682}" type="slidenum">
              <a:rPr lang="es-ES" smtClean="0"/>
              <a:t>‹Nº›</a:t>
            </a:fld>
            <a:endParaRPr lang="es-ES"/>
          </a:p>
        </p:txBody>
      </p:sp>
    </p:spTree>
    <p:extLst>
      <p:ext uri="{BB962C8B-B14F-4D97-AF65-F5344CB8AC3E}">
        <p14:creationId xmlns:p14="http://schemas.microsoft.com/office/powerpoint/2010/main" val="3666601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theme" Target="../theme/theme5.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53FE979-AAC3-4E6E-88DD-D42A4FAF6D78}"/>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2E09204-3036-4045-8501-A42454E3975F}"/>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7C02BF-87E9-4FF2-BC0D-09E47D88AB45}"/>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CC60BE8E-B893-4DDA-88D0-2A2DC9A14C3E}" type="datetimeFigureOut">
              <a:rPr lang="es-ES" smtClean="0"/>
              <a:t>21/07/2023</a:t>
            </a:fld>
            <a:endParaRPr lang="es-ES"/>
          </a:p>
        </p:txBody>
      </p:sp>
      <p:sp>
        <p:nvSpPr>
          <p:cNvPr id="5" name="Marcador de pie de página 4">
            <a:extLst>
              <a:ext uri="{FF2B5EF4-FFF2-40B4-BE49-F238E27FC236}">
                <a16:creationId xmlns:a16="http://schemas.microsoft.com/office/drawing/2014/main" id="{3B7CFAA9-ECA1-4643-AE62-D58E5D1FF4F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B336FCE-5220-4C27-BD3C-D75EE57FDC7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174D536-77F2-47F4-916C-DFD85745F682}" type="slidenum">
              <a:rPr lang="es-ES" smtClean="0"/>
              <a:t>‹Nº›</a:t>
            </a:fld>
            <a:endParaRPr lang="es-ES"/>
          </a:p>
        </p:txBody>
      </p:sp>
    </p:spTree>
    <p:extLst>
      <p:ext uri="{BB962C8B-B14F-4D97-AF65-F5344CB8AC3E}">
        <p14:creationId xmlns:p14="http://schemas.microsoft.com/office/powerpoint/2010/main" val="163368371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C0DC16E-6E7F-4A67-94E9-877DF2FE6DA6}"/>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B65C67B-7FAC-41F2-878B-72BB2A5A4691}"/>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5AC9756-7696-4710-930F-5E40FC30945A}"/>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52D1B8E-F055-4986-8C4D-EA6073139B85}" type="datetimeFigureOut">
              <a:rPr lang="es-ES" smtClean="0"/>
              <a:t>21/07/2023</a:t>
            </a:fld>
            <a:endParaRPr lang="es-ES"/>
          </a:p>
        </p:txBody>
      </p:sp>
      <p:sp>
        <p:nvSpPr>
          <p:cNvPr id="5" name="Marcador de pie de página 4">
            <a:extLst>
              <a:ext uri="{FF2B5EF4-FFF2-40B4-BE49-F238E27FC236}">
                <a16:creationId xmlns:a16="http://schemas.microsoft.com/office/drawing/2014/main" id="{0DFE90DC-527D-49BE-B682-E8368097446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74FFA2D3-73F1-4775-9592-E812B69691A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8CC5543-19E3-41F3-B94B-AE88461EB146}" type="slidenum">
              <a:rPr lang="es-ES" smtClean="0"/>
              <a:t>‹Nº›</a:t>
            </a:fld>
            <a:endParaRPr lang="es-ES"/>
          </a:p>
        </p:txBody>
      </p:sp>
    </p:spTree>
    <p:extLst>
      <p:ext uri="{BB962C8B-B14F-4D97-AF65-F5344CB8AC3E}">
        <p14:creationId xmlns:p14="http://schemas.microsoft.com/office/powerpoint/2010/main" val="98297010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r>
              <a:rPr lang="es-ES"/>
              <a:t>Inditex </a:t>
            </a:r>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
        <p:nvSpPr>
          <p:cNvPr id="2" name="Marcador de fecha 1">
            <a:extLst>
              <a:ext uri="{FF2B5EF4-FFF2-40B4-BE49-F238E27FC236}">
                <a16:creationId xmlns:a16="http://schemas.microsoft.com/office/drawing/2014/main" id="{11595ACA-1C60-4FDA-8E6C-FA56B2DCED37}"/>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5FBE635-9F5C-4340-9D5D-C6D5C93955DD}" type="datetimeFigureOut">
              <a:rPr lang="es-ES" smtClean="0"/>
              <a:t>21/07/2023</a:t>
            </a:fld>
            <a:endParaRPr lang="es-ES"/>
          </a:p>
        </p:txBody>
      </p:sp>
      <p:sp>
        <p:nvSpPr>
          <p:cNvPr id="3" name="Marcador de pie de página 2">
            <a:extLst>
              <a:ext uri="{FF2B5EF4-FFF2-40B4-BE49-F238E27FC236}">
                <a16:creationId xmlns:a16="http://schemas.microsoft.com/office/drawing/2014/main" id="{1E0BBFD2-3ECE-43BB-BFC7-BE133E47DF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Tree>
    <p:extLst>
      <p:ext uri="{BB962C8B-B14F-4D97-AF65-F5344CB8AC3E}">
        <p14:creationId xmlns:p14="http://schemas.microsoft.com/office/powerpoint/2010/main" val="927914020"/>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8" r:id="rId3"/>
    <p:sldLayoutId id="2147483669" r:id="rId4"/>
    <p:sldLayoutId id="2147483670" r:id="rId5"/>
    <p:sldLayoutId id="2147483671" r:id="rId6"/>
    <p:sldLayoutId id="2147483672" r:id="rId7"/>
    <p:sldLayoutId id="2147483673" r:id="rId8"/>
    <p:sldLayoutId id="2147483674" r:id="rId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4F6316C-5E06-4623-B202-ED81D3DB5187}"/>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2CC99F0-A214-4545-B24F-6A6BF9756F08}"/>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F8989D7-DECF-4A4C-A5B0-FA39B7DE2BBE}"/>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7A944A8-15CA-4332-8749-C36AB5403649}" type="datetimeFigureOut">
              <a:rPr lang="es-ES" smtClean="0"/>
              <a:t>21/07/2023</a:t>
            </a:fld>
            <a:endParaRPr lang="es-ES"/>
          </a:p>
        </p:txBody>
      </p:sp>
      <p:sp>
        <p:nvSpPr>
          <p:cNvPr id="5" name="Marcador de pie de página 4">
            <a:extLst>
              <a:ext uri="{FF2B5EF4-FFF2-40B4-BE49-F238E27FC236}">
                <a16:creationId xmlns:a16="http://schemas.microsoft.com/office/drawing/2014/main" id="{AE2581ED-6B11-42BB-AAC7-53E0AA27D258}"/>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7FAA4ECA-CAAD-4B96-8639-6EAF00C67E8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3EFDDAC-D0E3-45EF-B035-6C7A4538491F}" type="slidenum">
              <a:rPr lang="es-ES" smtClean="0"/>
              <a:t>‹Nº›</a:t>
            </a:fld>
            <a:endParaRPr lang="es-ES"/>
          </a:p>
        </p:txBody>
      </p:sp>
    </p:spTree>
    <p:extLst>
      <p:ext uri="{BB962C8B-B14F-4D97-AF65-F5344CB8AC3E}">
        <p14:creationId xmlns:p14="http://schemas.microsoft.com/office/powerpoint/2010/main" val="405312284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r>
              <a:rPr lang="es-ES"/>
              <a:t>Inditex </a:t>
            </a:r>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
        <p:nvSpPr>
          <p:cNvPr id="2" name="Marcador de fecha 1">
            <a:extLst>
              <a:ext uri="{FF2B5EF4-FFF2-40B4-BE49-F238E27FC236}">
                <a16:creationId xmlns:a16="http://schemas.microsoft.com/office/drawing/2014/main" id="{11595ACA-1C60-4FDA-8E6C-FA56B2DCED37}"/>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5FBE635-9F5C-4340-9D5D-C6D5C93955DD}" type="datetimeFigureOut">
              <a:rPr lang="es-ES" smtClean="0"/>
              <a:t>21/07/2023</a:t>
            </a:fld>
            <a:endParaRPr lang="es-ES"/>
          </a:p>
        </p:txBody>
      </p:sp>
      <p:sp>
        <p:nvSpPr>
          <p:cNvPr id="3" name="Marcador de pie de página 2">
            <a:extLst>
              <a:ext uri="{FF2B5EF4-FFF2-40B4-BE49-F238E27FC236}">
                <a16:creationId xmlns:a16="http://schemas.microsoft.com/office/drawing/2014/main" id="{1E0BBFD2-3ECE-43BB-BFC7-BE133E47DF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Tree>
    <p:extLst>
      <p:ext uri="{BB962C8B-B14F-4D97-AF65-F5344CB8AC3E}">
        <p14:creationId xmlns:p14="http://schemas.microsoft.com/office/powerpoint/2010/main" val="3448463300"/>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7" name="Google Shape;7;p1"/>
          <p:cNvPicPr preferRelativeResize="0"/>
          <p:nvPr userDrawn="1"/>
        </p:nvPicPr>
        <p:blipFill>
          <a:blip r:embed="rId4">
            <a:alphaModFix/>
          </a:blip>
          <a:stretch>
            <a:fillRect/>
          </a:stretch>
        </p:blipFill>
        <p:spPr>
          <a:xfrm>
            <a:off x="7668325" y="245100"/>
            <a:ext cx="1158748" cy="441725"/>
          </a:xfrm>
          <a:prstGeom prst="rect">
            <a:avLst/>
          </a:prstGeom>
          <a:noFill/>
          <a:ln>
            <a:noFill/>
          </a:ln>
        </p:spPr>
      </p:pic>
    </p:spTree>
    <p:extLst>
      <p:ext uri="{BB962C8B-B14F-4D97-AF65-F5344CB8AC3E}">
        <p14:creationId xmlns:p14="http://schemas.microsoft.com/office/powerpoint/2010/main" val="3431807589"/>
      </p:ext>
    </p:extLst>
  </p:cSld>
  <p:clrMap bg1="lt1" tx1="dk1" bg2="dk2" tx2="lt2" accent1="accent1" accent2="accent2" accent3="accent3" accent4="accent4" accent5="accent5" accent6="accent6" hlink="hlink" folHlink="folHlink"/>
  <p:sldLayoutIdLst>
    <p:sldLayoutId id="2147483714" r:id="rId1"/>
    <p:sldLayoutId id="214748371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54.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hemeOverride" Target="../theme/themeOverride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6" Type="http://schemas.openxmlformats.org/officeDocument/2006/relationships/image" Target="../media/image17.png"/><Relationship Id="rId1" Type="http://schemas.openxmlformats.org/officeDocument/2006/relationships/slideLayout" Target="../slideLayouts/slideLayout5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5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5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
        <p:cNvGrpSpPr/>
        <p:nvPr/>
      </p:nvGrpSpPr>
      <p:grpSpPr>
        <a:xfrm>
          <a:off x="0" y="0"/>
          <a:ext cx="0" cy="0"/>
          <a:chOff x="0" y="0"/>
          <a:chExt cx="0" cy="0"/>
        </a:xfrm>
      </p:grpSpPr>
      <p:sp>
        <p:nvSpPr>
          <p:cNvPr id="15" name="Google Shape;15;p5"/>
          <p:cNvSpPr txBox="1">
            <a:spLocks noGrp="1"/>
          </p:cNvSpPr>
          <p:nvPr>
            <p:ph type="ctrTitle" idx="4294967295"/>
          </p:nvPr>
        </p:nvSpPr>
        <p:spPr>
          <a:xfrm>
            <a:off x="560300" y="254233"/>
            <a:ext cx="6955197" cy="1169521"/>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s" sz="3200" b="1" dirty="0">
                <a:latin typeface="Montserrat"/>
                <a:ea typeface="Montserrat"/>
                <a:cs typeface="Montserrat"/>
                <a:sym typeface="Montserrat"/>
              </a:rPr>
              <a:t>Introducción Estrategia API First</a:t>
            </a:r>
            <a:endParaRPr sz="3200" b="1" dirty="0">
              <a:latin typeface="Montserrat"/>
              <a:ea typeface="Montserrat"/>
              <a:cs typeface="Montserrat"/>
              <a:sym typeface="Montserrat"/>
            </a:endParaRPr>
          </a:p>
        </p:txBody>
      </p:sp>
      <p:sp>
        <p:nvSpPr>
          <p:cNvPr id="16" name="Google Shape;16;p5"/>
          <p:cNvSpPr txBox="1"/>
          <p:nvPr/>
        </p:nvSpPr>
        <p:spPr>
          <a:xfrm>
            <a:off x="649950" y="2095500"/>
            <a:ext cx="3267300" cy="1391120"/>
          </a:xfrm>
          <a:prstGeom prst="rect">
            <a:avLst/>
          </a:prstGeom>
          <a:noFill/>
          <a:ln>
            <a:noFill/>
          </a:ln>
        </p:spPr>
        <p:txBody>
          <a:bodyPr spcFirstLastPara="1" wrap="square" lIns="91425" tIns="91425" rIns="91425" bIns="91425" anchor="t" anchorCtr="0">
            <a:spAutoFit/>
          </a:bodyPr>
          <a:lstStyle/>
          <a:p>
            <a:pPr>
              <a:lnSpc>
                <a:spcPct val="115000"/>
              </a:lnSpc>
              <a:buSzPts val="1100"/>
            </a:pPr>
            <a:r>
              <a:rPr lang="es-ES" b="1" dirty="0">
                <a:latin typeface="Montserrat"/>
              </a:rPr>
              <a:t>Conceptos técnicos y teóricos mínimo para implantar una estrategia API </a:t>
            </a:r>
            <a:r>
              <a:rPr lang="es-ES" b="1" dirty="0" err="1">
                <a:latin typeface="Montserrat"/>
              </a:rPr>
              <a:t>First</a:t>
            </a:r>
            <a:r>
              <a:rPr lang="es-ES" b="1" dirty="0">
                <a:latin typeface="Montserrat"/>
              </a:rPr>
              <a:t>.</a:t>
            </a:r>
            <a:endParaRPr lang="es-ES" dirty="0"/>
          </a:p>
          <a:p>
            <a:pPr>
              <a:lnSpc>
                <a:spcPct val="115000"/>
              </a:lnSpc>
              <a:buSzPts val="1100"/>
            </a:pPr>
            <a:endParaRPr lang="es-ES" b="1" dirty="0">
              <a:latin typeface="Montserrat"/>
              <a:ea typeface="Montserrat"/>
              <a:cs typeface="Montserrat"/>
              <a:sym typeface="Montserrat"/>
            </a:endParaRPr>
          </a:p>
          <a:p>
            <a:endParaRPr dirty="0"/>
          </a:p>
        </p:txBody>
      </p:sp>
      <p:sp>
        <p:nvSpPr>
          <p:cNvPr id="17" name="Google Shape;17;p5"/>
          <p:cNvSpPr txBox="1">
            <a:spLocks noGrp="1"/>
          </p:cNvSpPr>
          <p:nvPr>
            <p:ph type="subTitle" idx="4294967295"/>
          </p:nvPr>
        </p:nvSpPr>
        <p:spPr>
          <a:xfrm>
            <a:off x="649950" y="1431532"/>
            <a:ext cx="3585900" cy="52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200" b="1" dirty="0">
                <a:latin typeface="Montserrat"/>
                <a:ea typeface="Montserrat"/>
                <a:cs typeface="Montserrat"/>
                <a:sym typeface="Montserrat"/>
              </a:rPr>
              <a:t>18</a:t>
            </a:r>
            <a:r>
              <a:rPr lang="es" sz="1200" b="1" dirty="0">
                <a:solidFill>
                  <a:srgbClr val="000000"/>
                </a:solidFill>
                <a:latin typeface="Montserrat"/>
                <a:ea typeface="Montserrat"/>
                <a:cs typeface="Montserrat"/>
                <a:sym typeface="Montserrat"/>
              </a:rPr>
              <a:t> de Octubre de 2022</a:t>
            </a:r>
            <a:endParaRPr sz="1200" b="1" dirty="0">
              <a:solidFill>
                <a:srgbClr val="000000"/>
              </a:solidFill>
              <a:latin typeface="Montserrat"/>
              <a:ea typeface="Montserrat"/>
              <a:cs typeface="Montserrat"/>
              <a:sym typeface="Montserrat"/>
            </a:endParaRPr>
          </a:p>
        </p:txBody>
      </p:sp>
      <p:cxnSp>
        <p:nvCxnSpPr>
          <p:cNvPr id="18" name="Google Shape;18;p5"/>
          <p:cNvCxnSpPr/>
          <p:nvPr/>
        </p:nvCxnSpPr>
        <p:spPr>
          <a:xfrm>
            <a:off x="730891" y="1431532"/>
            <a:ext cx="1899900" cy="0"/>
          </a:xfrm>
          <a:prstGeom prst="straightConnector1">
            <a:avLst/>
          </a:prstGeom>
          <a:noFill/>
          <a:ln w="38100" cap="flat" cmpd="sng">
            <a:solidFill>
              <a:schemeClr val="dk1"/>
            </a:solidFill>
            <a:prstDash val="solid"/>
            <a:round/>
            <a:headEnd type="none" w="med" len="med"/>
            <a:tailEnd type="none" w="med" len="med"/>
          </a:ln>
        </p:spPr>
      </p:cxnSp>
      <p:sp>
        <p:nvSpPr>
          <p:cNvPr id="21" name="Google Shape;21;p5"/>
          <p:cNvSpPr txBox="1"/>
          <p:nvPr/>
        </p:nvSpPr>
        <p:spPr>
          <a:xfrm>
            <a:off x="649950" y="3419875"/>
            <a:ext cx="3748868" cy="538579"/>
          </a:xfrm>
          <a:prstGeom prst="rect">
            <a:avLst/>
          </a:prstGeom>
          <a:noFill/>
          <a:ln>
            <a:noFill/>
          </a:ln>
        </p:spPr>
        <p:txBody>
          <a:bodyPr spcFirstLastPara="1" wrap="square" lIns="91425" tIns="91425" rIns="91425" bIns="91425" anchor="t" anchorCtr="0">
            <a:spAutoFit/>
          </a:bodyPr>
          <a:lstStyle/>
          <a:p>
            <a:pPr>
              <a:lnSpc>
                <a:spcPct val="115000"/>
              </a:lnSpc>
            </a:pPr>
            <a:r>
              <a:rPr lang="es" sz="1000" dirty="0">
                <a:latin typeface="Montserrat Medium"/>
                <a:ea typeface="Montserrat Medium"/>
                <a:cs typeface="Montserrat Medium"/>
                <a:sym typeface="Montserrat Medium"/>
              </a:rPr>
              <a:t>Crecemos juntos con Innovación I</a:t>
            </a:r>
          </a:p>
          <a:p>
            <a:pPr>
              <a:lnSpc>
                <a:spcPct val="115000"/>
              </a:lnSpc>
            </a:pPr>
            <a:r>
              <a:rPr lang="es" sz="1000" dirty="0">
                <a:latin typeface="Montserrat Medium"/>
                <a:ea typeface="Montserrat Medium"/>
                <a:cs typeface="Montserrat Medium"/>
                <a:sym typeface="Montserrat Medium"/>
              </a:rPr>
              <a:t>Orientación de producto | Valor de negocio</a:t>
            </a:r>
            <a:endParaRPr sz="1000" dirty="0">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1482675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Especificaciones API</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pic>
        <p:nvPicPr>
          <p:cNvPr id="7" name="Imagen 6">
            <a:extLst>
              <a:ext uri="{FF2B5EF4-FFF2-40B4-BE49-F238E27FC236}">
                <a16:creationId xmlns:a16="http://schemas.microsoft.com/office/drawing/2014/main" id="{C35B70DE-DF98-3342-6BFF-2B3F73978F98}"/>
              </a:ext>
            </a:extLst>
          </p:cNvPr>
          <p:cNvPicPr>
            <a:picLocks noChangeAspect="1"/>
          </p:cNvPicPr>
          <p:nvPr/>
        </p:nvPicPr>
        <p:blipFill>
          <a:blip r:embed="rId3"/>
          <a:stretch>
            <a:fillRect/>
          </a:stretch>
        </p:blipFill>
        <p:spPr>
          <a:xfrm>
            <a:off x="592093" y="1060645"/>
            <a:ext cx="2067213" cy="571580"/>
          </a:xfrm>
          <a:prstGeom prst="rect">
            <a:avLst/>
          </a:prstGeom>
        </p:spPr>
      </p:pic>
      <p:pic>
        <p:nvPicPr>
          <p:cNvPr id="10" name="Imagen 9">
            <a:extLst>
              <a:ext uri="{FF2B5EF4-FFF2-40B4-BE49-F238E27FC236}">
                <a16:creationId xmlns:a16="http://schemas.microsoft.com/office/drawing/2014/main" id="{9909CE90-00B8-BB47-6FDB-7B25E6C48253}"/>
              </a:ext>
            </a:extLst>
          </p:cNvPr>
          <p:cNvPicPr>
            <a:picLocks noChangeAspect="1"/>
          </p:cNvPicPr>
          <p:nvPr/>
        </p:nvPicPr>
        <p:blipFill>
          <a:blip r:embed="rId4"/>
          <a:stretch>
            <a:fillRect/>
          </a:stretch>
        </p:blipFill>
        <p:spPr>
          <a:xfrm>
            <a:off x="675750" y="1708353"/>
            <a:ext cx="6233681" cy="3214160"/>
          </a:xfrm>
          <a:prstGeom prst="rect">
            <a:avLst/>
          </a:prstGeom>
        </p:spPr>
      </p:pic>
    </p:spTree>
    <p:extLst>
      <p:ext uri="{BB962C8B-B14F-4D97-AF65-F5344CB8AC3E}">
        <p14:creationId xmlns:p14="http://schemas.microsoft.com/office/powerpoint/2010/main" val="566998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Terminología (I)</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CuadroTexto 3">
            <a:extLst>
              <a:ext uri="{FF2B5EF4-FFF2-40B4-BE49-F238E27FC236}">
                <a16:creationId xmlns:a16="http://schemas.microsoft.com/office/drawing/2014/main" id="{CC870C49-572B-1561-48CF-C8726E85EA6D}"/>
              </a:ext>
            </a:extLst>
          </p:cNvPr>
          <p:cNvSpPr txBox="1"/>
          <p:nvPr/>
        </p:nvSpPr>
        <p:spPr>
          <a:xfrm>
            <a:off x="675750" y="1479884"/>
            <a:ext cx="6988366" cy="3308598"/>
          </a:xfrm>
          <a:prstGeom prst="rect">
            <a:avLst/>
          </a:prstGeom>
          <a:noFill/>
        </p:spPr>
        <p:txBody>
          <a:bodyPr wrap="square" rtlCol="0">
            <a:spAutoFit/>
          </a:bodyPr>
          <a:lstStyle/>
          <a:p>
            <a:r>
              <a:rPr lang="es-ES" sz="1100" b="1" dirty="0">
                <a:latin typeface="Montserrat" panose="00000500000000000000" pitchFamily="2" charset="0"/>
              </a:rPr>
              <a:t>Recurso/</a:t>
            </a:r>
            <a:r>
              <a:rPr lang="es-ES" sz="1100" b="1" dirty="0" err="1">
                <a:latin typeface="Montserrat" panose="00000500000000000000" pitchFamily="2" charset="0"/>
              </a:rPr>
              <a:t>Resource</a:t>
            </a:r>
            <a:r>
              <a:rPr lang="es-ES" sz="1100" b="1" dirty="0">
                <a:latin typeface="Montserrat" panose="00000500000000000000" pitchFamily="2" charset="0"/>
              </a:rPr>
              <a:t>: </a:t>
            </a:r>
            <a:r>
              <a:rPr lang="es-ES" sz="1100" dirty="0">
                <a:latin typeface="Montserrat" panose="00000500000000000000" pitchFamily="2" charset="0"/>
              </a:rPr>
              <a:t> Un recurso es la abstracción clave de la información.</a:t>
            </a:r>
          </a:p>
          <a:p>
            <a:endParaRPr lang="es-ES" sz="1100" dirty="0">
              <a:latin typeface="Montserrat" panose="00000500000000000000" pitchFamily="2" charset="0"/>
            </a:endParaRPr>
          </a:p>
          <a:p>
            <a:r>
              <a:rPr lang="es-ES" sz="1100" b="1" dirty="0">
                <a:latin typeface="Montserrat" panose="00000500000000000000" pitchFamily="2" charset="0"/>
              </a:rPr>
              <a:t>Servicio/</a:t>
            </a:r>
            <a:r>
              <a:rPr lang="es-ES" sz="1100" b="1" dirty="0" err="1">
                <a:latin typeface="Montserrat" panose="00000500000000000000" pitchFamily="2" charset="0"/>
              </a:rPr>
              <a:t>Service</a:t>
            </a:r>
            <a:r>
              <a:rPr lang="es-ES" sz="1100" b="1" dirty="0">
                <a:latin typeface="Montserrat" panose="00000500000000000000" pitchFamily="2" charset="0"/>
              </a:rPr>
              <a:t>: </a:t>
            </a:r>
            <a:r>
              <a:rPr lang="es-ES" sz="1100" dirty="0">
                <a:latin typeface="Montserrat" panose="00000500000000000000" pitchFamily="2" charset="0"/>
              </a:rPr>
              <a:t>Proporciona una interfaz genérica que posibilita poder acceder y modificar el estado del recurso. Normalmente puede hacer referencia a un método HTTP.</a:t>
            </a:r>
          </a:p>
          <a:p>
            <a:endParaRPr lang="es-ES" sz="1100" dirty="0">
              <a:latin typeface="Montserrat" panose="00000500000000000000" pitchFamily="2" charset="0"/>
            </a:endParaRPr>
          </a:p>
          <a:p>
            <a:r>
              <a:rPr lang="es-ES" sz="1100" b="1" dirty="0">
                <a:latin typeface="Montserrat" panose="00000500000000000000" pitchFamily="2" charset="0"/>
              </a:rPr>
              <a:t>Client/API Cliente/Consumidor: </a:t>
            </a:r>
            <a:r>
              <a:rPr lang="es-ES" sz="1100" dirty="0">
                <a:latin typeface="Montserrat" panose="00000500000000000000" pitchFamily="2" charset="0"/>
              </a:rPr>
              <a:t>Cualquier entidad que invoque un servicio API y consuma la respuesta de la misma. </a:t>
            </a:r>
          </a:p>
          <a:p>
            <a:endParaRPr lang="es-ES" sz="1100" b="1" dirty="0">
              <a:latin typeface="Montserrat" panose="00000500000000000000" pitchFamily="2" charset="0"/>
            </a:endParaRPr>
          </a:p>
          <a:p>
            <a:r>
              <a:rPr lang="es-ES" sz="1100" b="1" dirty="0">
                <a:latin typeface="Montserrat" panose="00000500000000000000" pitchFamily="2" charset="0"/>
              </a:rPr>
              <a:t>Método seguro: </a:t>
            </a:r>
            <a:r>
              <a:rPr lang="es-ES" sz="1100" dirty="0">
                <a:latin typeface="Montserrat" panose="00000500000000000000" pitchFamily="2" charset="0"/>
              </a:rPr>
              <a:t>Las operaciones seguras no implica peligro alguno en su ejecución, es decir, los métodos seguros son aquellos que en su semántica definida, principalmente los de lectura, no producen efectos o cambios sobre el recurso en el destino.</a:t>
            </a:r>
          </a:p>
          <a:p>
            <a:endParaRPr lang="es-ES" sz="1100" b="1" dirty="0">
              <a:latin typeface="Montserrat" panose="00000500000000000000" pitchFamily="2" charset="0"/>
            </a:endParaRPr>
          </a:p>
          <a:p>
            <a:r>
              <a:rPr lang="es-ES" sz="1100" b="1" dirty="0">
                <a:latin typeface="Montserrat" panose="00000500000000000000" pitchFamily="2" charset="0"/>
              </a:rPr>
              <a:t>Idempotencia: </a:t>
            </a:r>
            <a:r>
              <a:rPr lang="es-ES" sz="1100" dirty="0">
                <a:latin typeface="Montserrat" panose="00000500000000000000" pitchFamily="2" charset="0"/>
              </a:rPr>
              <a:t>Una operación idempotente implica que el estado del recurso será igual al estado devuelto por la primera invocación, independientemente del número de llamadas realizadas posteriormente.</a:t>
            </a:r>
            <a:endParaRPr lang="es-ES" sz="1100" b="1" dirty="0">
              <a:latin typeface="Montserrat" panose="00000500000000000000" pitchFamily="2" charset="0"/>
            </a:endParaRPr>
          </a:p>
          <a:p>
            <a:endParaRPr lang="es-ES" sz="1100" b="1" dirty="0">
              <a:latin typeface="Montserrat" panose="00000500000000000000" pitchFamily="2" charset="0"/>
            </a:endParaRPr>
          </a:p>
          <a:p>
            <a:r>
              <a:rPr lang="es-ES" sz="1100" b="1" dirty="0">
                <a:latin typeface="Montserrat" panose="00000500000000000000" pitchFamily="2" charset="0"/>
              </a:rPr>
              <a:t>Cabeceras /</a:t>
            </a:r>
            <a:r>
              <a:rPr lang="es-ES" sz="1100" b="1" dirty="0" err="1">
                <a:latin typeface="Montserrat" panose="00000500000000000000" pitchFamily="2" charset="0"/>
              </a:rPr>
              <a:t>headers</a:t>
            </a:r>
            <a:r>
              <a:rPr lang="es-ES" sz="1100" b="1" dirty="0">
                <a:latin typeface="Montserrat" panose="00000500000000000000" pitchFamily="2" charset="0"/>
              </a:rPr>
              <a:t>: </a:t>
            </a:r>
            <a:r>
              <a:rPr lang="es-ES" sz="1100" dirty="0">
                <a:latin typeface="Montserrat" panose="00000500000000000000" pitchFamily="2" charset="0"/>
              </a:rPr>
              <a:t>Son campos que contiene los metadatos de la representación de un recurso . Dos tipos: Las definidas por las RFC 7231 o las personalizadas.</a:t>
            </a:r>
          </a:p>
          <a:p>
            <a:endParaRPr lang="es-ES" sz="1100" b="1" dirty="0">
              <a:latin typeface="Montserrat" panose="00000500000000000000" pitchFamily="2" charset="0"/>
            </a:endParaRPr>
          </a:p>
        </p:txBody>
      </p:sp>
    </p:spTree>
    <p:extLst>
      <p:ext uri="{BB962C8B-B14F-4D97-AF65-F5344CB8AC3E}">
        <p14:creationId xmlns:p14="http://schemas.microsoft.com/office/powerpoint/2010/main" val="1624069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Terminología (II)</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CuadroTexto 3">
            <a:extLst>
              <a:ext uri="{FF2B5EF4-FFF2-40B4-BE49-F238E27FC236}">
                <a16:creationId xmlns:a16="http://schemas.microsoft.com/office/drawing/2014/main" id="{CC870C49-572B-1561-48CF-C8726E85EA6D}"/>
              </a:ext>
            </a:extLst>
          </p:cNvPr>
          <p:cNvSpPr txBox="1"/>
          <p:nvPr/>
        </p:nvSpPr>
        <p:spPr>
          <a:xfrm>
            <a:off x="675750" y="1479884"/>
            <a:ext cx="6988366" cy="523220"/>
          </a:xfrm>
          <a:prstGeom prst="rect">
            <a:avLst/>
          </a:prstGeom>
          <a:noFill/>
        </p:spPr>
        <p:txBody>
          <a:bodyPr wrap="square" rtlCol="0">
            <a:spAutoFit/>
          </a:bodyPr>
          <a:lstStyle/>
          <a:p>
            <a:endParaRPr lang="es-ES" dirty="0">
              <a:latin typeface="Montserrat" panose="00000500000000000000" pitchFamily="2" charset="0"/>
            </a:endParaRPr>
          </a:p>
          <a:p>
            <a:endParaRPr lang="es-ES" dirty="0">
              <a:latin typeface="Montserrat" panose="00000500000000000000" pitchFamily="2" charset="0"/>
            </a:endParaRPr>
          </a:p>
        </p:txBody>
      </p:sp>
      <p:sp>
        <p:nvSpPr>
          <p:cNvPr id="5" name="CuadroTexto 4">
            <a:extLst>
              <a:ext uri="{FF2B5EF4-FFF2-40B4-BE49-F238E27FC236}">
                <a16:creationId xmlns:a16="http://schemas.microsoft.com/office/drawing/2014/main" id="{D926182E-E098-0DEC-8B23-42E7E381BF63}"/>
              </a:ext>
            </a:extLst>
          </p:cNvPr>
          <p:cNvSpPr txBox="1"/>
          <p:nvPr/>
        </p:nvSpPr>
        <p:spPr>
          <a:xfrm>
            <a:off x="675750" y="1299410"/>
            <a:ext cx="6988366" cy="3647152"/>
          </a:xfrm>
          <a:prstGeom prst="rect">
            <a:avLst/>
          </a:prstGeom>
          <a:noFill/>
        </p:spPr>
        <p:txBody>
          <a:bodyPr wrap="square" rtlCol="0">
            <a:spAutoFit/>
          </a:bodyPr>
          <a:lstStyle/>
          <a:p>
            <a:pPr algn="just"/>
            <a:r>
              <a:rPr lang="es-ES" sz="1100" b="1" dirty="0">
                <a:latin typeface="Montserrat" panose="00000500000000000000" pitchFamily="2" charset="0"/>
              </a:rPr>
              <a:t>API-</a:t>
            </a:r>
            <a:r>
              <a:rPr lang="es-ES" sz="1100" b="1" dirty="0" err="1">
                <a:latin typeface="Montserrat" panose="00000500000000000000" pitchFamily="2" charset="0"/>
              </a:rPr>
              <a:t>First</a:t>
            </a:r>
            <a:r>
              <a:rPr lang="es-ES" sz="1100" b="1" dirty="0">
                <a:latin typeface="Montserrat" panose="00000500000000000000" pitchFamily="2" charset="0"/>
              </a:rPr>
              <a:t>: </a:t>
            </a:r>
            <a:r>
              <a:rPr lang="es-ES" sz="1100" dirty="0">
                <a:latin typeface="Montserrat" panose="00000500000000000000" pitchFamily="2" charset="0"/>
              </a:rPr>
              <a:t>Es una </a:t>
            </a:r>
            <a:r>
              <a:rPr lang="es-ES" sz="1100" u="sng" dirty="0">
                <a:latin typeface="Montserrat" panose="00000500000000000000" pitchFamily="2" charset="0"/>
              </a:rPr>
              <a:t>estrategia</a:t>
            </a:r>
            <a:r>
              <a:rPr lang="es-ES" sz="1100" dirty="0">
                <a:latin typeface="Montserrat" panose="00000500000000000000" pitchFamily="2" charset="0"/>
              </a:rPr>
              <a:t> metodológica de diseño API, que se enfoca, primero diseñar la interfaz (definir los recursos) y después realizar su implementación.</a:t>
            </a:r>
          </a:p>
          <a:p>
            <a:pPr algn="just"/>
            <a:endParaRPr lang="es-ES" sz="1100" b="1" dirty="0">
              <a:latin typeface="Montserrat" panose="00000500000000000000" pitchFamily="2" charset="0"/>
            </a:endParaRPr>
          </a:p>
          <a:p>
            <a:pPr algn="just"/>
            <a:r>
              <a:rPr lang="es-ES" sz="1100" b="1" dirty="0">
                <a:latin typeface="Montserrat" panose="00000500000000000000" pitchFamily="2" charset="0"/>
              </a:rPr>
              <a:t>Gestión de API/ API Management:</a:t>
            </a:r>
          </a:p>
          <a:p>
            <a:pPr marL="171450" indent="-171450" algn="just">
              <a:buFontTx/>
              <a:buChar char="-"/>
            </a:pPr>
            <a:r>
              <a:rPr lang="es-ES" sz="1100" dirty="0">
                <a:latin typeface="Montserrat" panose="00000500000000000000" pitchFamily="2" charset="0"/>
              </a:rPr>
              <a:t>Es el proceso de creación y publicación de APIs, haciendo cumplir sus políticas de uso, controlar el acceso, nutrir a la comunidad de suscriptores, recopilar y analizar el uso estadísticas e informes sobre el rendimiento.</a:t>
            </a:r>
          </a:p>
          <a:p>
            <a:pPr marL="171450" indent="-171450" algn="just">
              <a:buFontTx/>
              <a:buChar char="-"/>
            </a:pPr>
            <a:r>
              <a:rPr lang="es-ES" sz="1100" dirty="0">
                <a:latin typeface="Montserrat" panose="00000500000000000000" pitchFamily="2" charset="0"/>
              </a:rPr>
              <a:t>Implica la catalogación de la API para su consumo (publicación), exposición (impulsar), controlar, monitorear (supervisar) y ejecutar de manera segura, confiable y entorno escalable.</a:t>
            </a:r>
          </a:p>
          <a:p>
            <a:pPr marL="171450" indent="-171450" algn="just">
              <a:buFontTx/>
              <a:buChar char="-"/>
            </a:pPr>
            <a:endParaRPr lang="es-ES" sz="1100" dirty="0">
              <a:latin typeface="Montserrat" panose="00000500000000000000" pitchFamily="2" charset="0"/>
            </a:endParaRPr>
          </a:p>
          <a:p>
            <a:pPr algn="just"/>
            <a:r>
              <a:rPr lang="es-ES" sz="1100" b="1" dirty="0">
                <a:latin typeface="Montserrat" panose="00000500000000000000" pitchFamily="2" charset="0"/>
              </a:rPr>
              <a:t>Administrador API/ API Manager:</a:t>
            </a:r>
          </a:p>
          <a:p>
            <a:pPr marL="171450" indent="-171450" algn="just">
              <a:buFontTx/>
              <a:buChar char="-"/>
            </a:pPr>
            <a:r>
              <a:rPr lang="es-ES" sz="1100" dirty="0">
                <a:latin typeface="Montserrat" panose="00000500000000000000" pitchFamily="2" charset="0"/>
              </a:rPr>
              <a:t>Definición y desarrollo de APIs.</a:t>
            </a:r>
          </a:p>
          <a:p>
            <a:pPr marL="171450" indent="-171450" algn="just">
              <a:buFontTx/>
              <a:buChar char="-"/>
            </a:pPr>
            <a:r>
              <a:rPr lang="es-ES" sz="1100" dirty="0">
                <a:latin typeface="Montserrat" panose="00000500000000000000" pitchFamily="2" charset="0"/>
              </a:rPr>
              <a:t>Gestionar el entorno de la API</a:t>
            </a:r>
          </a:p>
          <a:p>
            <a:pPr marL="171450" indent="-171450" algn="just">
              <a:buFontTx/>
              <a:buChar char="-"/>
            </a:pPr>
            <a:r>
              <a:rPr lang="es-ES" sz="1100" dirty="0">
                <a:latin typeface="Montserrat" panose="00000500000000000000" pitchFamily="2" charset="0"/>
              </a:rPr>
              <a:t>Unifica la visión de la API.</a:t>
            </a:r>
          </a:p>
          <a:p>
            <a:pPr algn="just"/>
            <a:endParaRPr lang="es-ES" sz="1100" b="1" dirty="0">
              <a:latin typeface="Montserrat" panose="00000500000000000000" pitchFamily="2" charset="0"/>
            </a:endParaRPr>
          </a:p>
          <a:p>
            <a:pPr algn="just"/>
            <a:r>
              <a:rPr lang="es-ES" sz="1100" b="1" dirty="0">
                <a:latin typeface="Montserrat" panose="00000500000000000000" pitchFamily="2" charset="0"/>
              </a:rPr>
              <a:t>Puerta de enlace API/API Gateway: </a:t>
            </a:r>
            <a:r>
              <a:rPr lang="es-ES" sz="1100" dirty="0">
                <a:latin typeface="Montserrat" panose="00000500000000000000" pitchFamily="2" charset="0"/>
              </a:rPr>
              <a:t>Pieza que se encarga de gestionar todas las tareas relacionadas con la aceptación y el procesamiento de las solicitudes API. </a:t>
            </a:r>
            <a:endParaRPr lang="es-ES" sz="1100" b="1" dirty="0">
              <a:latin typeface="Montserrat" panose="00000500000000000000" pitchFamily="2" charset="0"/>
            </a:endParaRPr>
          </a:p>
          <a:p>
            <a:pPr algn="just"/>
            <a:endParaRPr lang="es-ES" sz="1100" b="1" dirty="0">
              <a:latin typeface="Montserrat" panose="00000500000000000000" pitchFamily="2" charset="0"/>
            </a:endParaRPr>
          </a:p>
          <a:p>
            <a:pPr algn="just"/>
            <a:r>
              <a:rPr lang="es-ES" sz="1100" b="1" dirty="0">
                <a:latin typeface="Montserrat" panose="00000500000000000000" pitchFamily="2" charset="0"/>
              </a:rPr>
              <a:t>Portal de desarrollador API/ API Developer Portal: </a:t>
            </a:r>
            <a:r>
              <a:rPr lang="es-ES" sz="1100" dirty="0">
                <a:latin typeface="Montserrat" panose="00000500000000000000" pitchFamily="2" charset="0"/>
              </a:rPr>
              <a:t>Visibiliza y gestiona a las APIs producidas desde la Organización Productora</a:t>
            </a:r>
          </a:p>
          <a:p>
            <a:endParaRPr lang="es-ES" sz="1100" b="1" dirty="0">
              <a:latin typeface="Montserrat" panose="00000500000000000000" pitchFamily="2" charset="0"/>
            </a:endParaRPr>
          </a:p>
        </p:txBody>
      </p:sp>
    </p:spTree>
    <p:extLst>
      <p:ext uri="{BB962C8B-B14F-4D97-AF65-F5344CB8AC3E}">
        <p14:creationId xmlns:p14="http://schemas.microsoft.com/office/powerpoint/2010/main" val="1117955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Terminología (III)</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CuadroTexto 3">
            <a:extLst>
              <a:ext uri="{FF2B5EF4-FFF2-40B4-BE49-F238E27FC236}">
                <a16:creationId xmlns:a16="http://schemas.microsoft.com/office/drawing/2014/main" id="{CC870C49-572B-1561-48CF-C8726E85EA6D}"/>
              </a:ext>
            </a:extLst>
          </p:cNvPr>
          <p:cNvSpPr txBox="1"/>
          <p:nvPr/>
        </p:nvSpPr>
        <p:spPr>
          <a:xfrm>
            <a:off x="675750" y="1479884"/>
            <a:ext cx="6988366" cy="523220"/>
          </a:xfrm>
          <a:prstGeom prst="rect">
            <a:avLst/>
          </a:prstGeom>
          <a:noFill/>
        </p:spPr>
        <p:txBody>
          <a:bodyPr wrap="square" rtlCol="0">
            <a:spAutoFit/>
          </a:bodyPr>
          <a:lstStyle/>
          <a:p>
            <a:endParaRPr lang="es-ES" dirty="0">
              <a:latin typeface="Montserrat" panose="00000500000000000000" pitchFamily="2" charset="0"/>
            </a:endParaRPr>
          </a:p>
          <a:p>
            <a:endParaRPr lang="es-ES" dirty="0">
              <a:latin typeface="Montserrat" panose="00000500000000000000" pitchFamily="2" charset="0"/>
            </a:endParaRPr>
          </a:p>
        </p:txBody>
      </p:sp>
      <p:sp>
        <p:nvSpPr>
          <p:cNvPr id="5" name="CuadroTexto 4">
            <a:extLst>
              <a:ext uri="{FF2B5EF4-FFF2-40B4-BE49-F238E27FC236}">
                <a16:creationId xmlns:a16="http://schemas.microsoft.com/office/drawing/2014/main" id="{D926182E-E098-0DEC-8B23-42E7E381BF63}"/>
              </a:ext>
            </a:extLst>
          </p:cNvPr>
          <p:cNvSpPr txBox="1"/>
          <p:nvPr/>
        </p:nvSpPr>
        <p:spPr>
          <a:xfrm>
            <a:off x="675750" y="1299410"/>
            <a:ext cx="6988366" cy="2631490"/>
          </a:xfrm>
          <a:prstGeom prst="rect">
            <a:avLst/>
          </a:prstGeom>
          <a:noFill/>
        </p:spPr>
        <p:txBody>
          <a:bodyPr wrap="square" rtlCol="0">
            <a:spAutoFit/>
          </a:bodyPr>
          <a:lstStyle/>
          <a:p>
            <a:pPr algn="just"/>
            <a:endParaRPr lang="es-ES" sz="1100" b="1" dirty="0">
              <a:latin typeface="Montserrat" panose="00000500000000000000" pitchFamily="2" charset="0"/>
            </a:endParaRPr>
          </a:p>
          <a:p>
            <a:pPr algn="just"/>
            <a:r>
              <a:rPr lang="es-ES" sz="1100" b="1" dirty="0">
                <a:latin typeface="Montserrat" panose="00000500000000000000" pitchFamily="2" charset="0"/>
              </a:rPr>
              <a:t>Kebab Case/Camel Case/Snake Case: </a:t>
            </a:r>
            <a:r>
              <a:rPr lang="es-ES" sz="1100" dirty="0">
                <a:latin typeface="Montserrat" panose="00000500000000000000" pitchFamily="2" charset="0"/>
              </a:rPr>
              <a:t>Estilos de escritura.</a:t>
            </a:r>
          </a:p>
          <a:p>
            <a:pPr algn="just"/>
            <a:r>
              <a:rPr lang="es-ES" sz="1100" b="1" dirty="0">
                <a:latin typeface="Montserrat" panose="00000500000000000000" pitchFamily="2" charset="0"/>
              </a:rPr>
              <a:t>Ejemplo: </a:t>
            </a:r>
            <a:r>
              <a:rPr lang="es-ES" sz="1100" dirty="0" err="1">
                <a:latin typeface="Montserrat" panose="00000500000000000000" pitchFamily="2" charset="0"/>
              </a:rPr>
              <a:t>user-name</a:t>
            </a:r>
            <a:r>
              <a:rPr lang="es-ES" sz="1100" dirty="0">
                <a:latin typeface="Montserrat" panose="00000500000000000000" pitchFamily="2" charset="0"/>
              </a:rPr>
              <a:t>, </a:t>
            </a:r>
            <a:r>
              <a:rPr lang="es-ES" sz="1100" dirty="0" err="1">
                <a:latin typeface="Montserrat" panose="00000500000000000000" pitchFamily="2" charset="0"/>
              </a:rPr>
              <a:t>userName</a:t>
            </a:r>
            <a:r>
              <a:rPr lang="es-ES" sz="1100" dirty="0">
                <a:latin typeface="Montserrat" panose="00000500000000000000" pitchFamily="2" charset="0"/>
              </a:rPr>
              <a:t>, </a:t>
            </a:r>
            <a:r>
              <a:rPr lang="es-ES" sz="1100" dirty="0" err="1">
                <a:latin typeface="Montserrat" panose="00000500000000000000" pitchFamily="2" charset="0"/>
              </a:rPr>
              <a:t>user_name</a:t>
            </a:r>
            <a:r>
              <a:rPr lang="es-ES" sz="1100" dirty="0">
                <a:latin typeface="Montserrat" panose="00000500000000000000" pitchFamily="2" charset="0"/>
              </a:rPr>
              <a:t>, URL: https://localhost:8080/users/{userID}</a:t>
            </a:r>
          </a:p>
          <a:p>
            <a:pPr algn="just"/>
            <a:endParaRPr lang="es-ES" sz="1100" b="1" u="sng" dirty="0">
              <a:latin typeface="Montserrat" panose="00000500000000000000" pitchFamily="2" charset="0"/>
            </a:endParaRPr>
          </a:p>
          <a:p>
            <a:pPr algn="just"/>
            <a:r>
              <a:rPr lang="es-ES" sz="1100" b="1" dirty="0">
                <a:latin typeface="Montserrat" panose="00000500000000000000" pitchFamily="2" charset="0"/>
              </a:rPr>
              <a:t>JWT (Token Web JSON): </a:t>
            </a:r>
            <a:r>
              <a:rPr lang="es-ES" sz="1100" dirty="0">
                <a:latin typeface="Montserrat" panose="00000500000000000000" pitchFamily="2" charset="0"/>
              </a:rPr>
              <a:t>Protocolo de autenticación estándar que le permite la creación de tokens de seguridad con información, como </a:t>
            </a:r>
            <a:r>
              <a:rPr lang="es-ES" sz="1100" dirty="0" err="1">
                <a:latin typeface="Montserrat" panose="00000500000000000000" pitchFamily="2" charset="0"/>
              </a:rPr>
              <a:t>Issuer</a:t>
            </a:r>
            <a:r>
              <a:rPr lang="es-ES" sz="1100" dirty="0">
                <a:latin typeface="Montserrat" panose="00000500000000000000" pitchFamily="2" charset="0"/>
              </a:rPr>
              <a:t>, </a:t>
            </a:r>
            <a:r>
              <a:rPr lang="es-ES" sz="1100" dirty="0" err="1">
                <a:latin typeface="Montserrat" panose="00000500000000000000" pitchFamily="2" charset="0"/>
              </a:rPr>
              <a:t>Audience</a:t>
            </a:r>
            <a:r>
              <a:rPr lang="es-ES" sz="1100" dirty="0">
                <a:latin typeface="Montserrat" panose="00000500000000000000" pitchFamily="2" charset="0"/>
              </a:rPr>
              <a:t>, </a:t>
            </a:r>
            <a:r>
              <a:rPr lang="es-ES" sz="1100" dirty="0" err="1">
                <a:latin typeface="Montserrat" panose="00000500000000000000" pitchFamily="2" charset="0"/>
              </a:rPr>
              <a:t>Expiration</a:t>
            </a:r>
            <a:r>
              <a:rPr lang="es-ES" sz="1100" dirty="0">
                <a:latin typeface="Montserrat" panose="00000500000000000000" pitchFamily="2" charset="0"/>
              </a:rPr>
              <a:t> </a:t>
            </a:r>
            <a:r>
              <a:rPr lang="es-ES" sz="1100" dirty="0" err="1">
                <a:latin typeface="Montserrat" panose="00000500000000000000" pitchFamily="2" charset="0"/>
              </a:rPr>
              <a:t>tiem</a:t>
            </a:r>
            <a:r>
              <a:rPr lang="es-ES" sz="1100" dirty="0">
                <a:latin typeface="Montserrat" panose="00000500000000000000" pitchFamily="2" charset="0"/>
              </a:rPr>
              <a:t>, </a:t>
            </a:r>
            <a:r>
              <a:rPr lang="es-ES" sz="1100" dirty="0" err="1">
                <a:latin typeface="Montserrat" panose="00000500000000000000" pitchFamily="2" charset="0"/>
              </a:rPr>
              <a:t>kid</a:t>
            </a:r>
            <a:r>
              <a:rPr lang="es-ES" sz="1100" dirty="0">
                <a:latin typeface="Montserrat" panose="00000500000000000000" pitchFamily="2" charset="0"/>
              </a:rPr>
              <a:t>, etc</a:t>
            </a:r>
            <a:r>
              <a:rPr lang="es-ES" sz="1100" b="1" dirty="0">
                <a:latin typeface="Montserrat" panose="00000500000000000000" pitchFamily="2" charset="0"/>
              </a:rPr>
              <a:t>.</a:t>
            </a:r>
          </a:p>
          <a:p>
            <a:pPr algn="just"/>
            <a:endParaRPr lang="es-ES" sz="1100" b="1" dirty="0">
              <a:latin typeface="Montserrat" panose="00000500000000000000" pitchFamily="2" charset="0"/>
            </a:endParaRPr>
          </a:p>
          <a:p>
            <a:pPr algn="just"/>
            <a:r>
              <a:rPr lang="es-ES" sz="1100" b="1" dirty="0" err="1">
                <a:latin typeface="Montserrat" panose="00000500000000000000" pitchFamily="2" charset="0"/>
              </a:rPr>
              <a:t>Oauth</a:t>
            </a:r>
            <a:r>
              <a:rPr lang="es-ES" sz="1100" b="1" dirty="0">
                <a:latin typeface="Montserrat" panose="00000500000000000000" pitchFamily="2" charset="0"/>
              </a:rPr>
              <a:t>: </a:t>
            </a:r>
            <a:r>
              <a:rPr lang="es-ES" sz="1100" dirty="0">
                <a:latin typeface="Montserrat" panose="00000500000000000000" pitchFamily="2" charset="0"/>
              </a:rPr>
              <a:t>Es un protocolo de autorización estándar. Se basa en la sencillez para el cliente-desarrollador.</a:t>
            </a:r>
          </a:p>
          <a:p>
            <a:pPr algn="just"/>
            <a:endParaRPr lang="es-ES" sz="1100" b="1" dirty="0">
              <a:latin typeface="Montserrat" panose="00000500000000000000" pitchFamily="2" charset="0"/>
            </a:endParaRPr>
          </a:p>
          <a:p>
            <a:pPr algn="just"/>
            <a:r>
              <a:rPr lang="es-ES" sz="1100" b="1" dirty="0" err="1">
                <a:latin typeface="Montserrat" panose="00000500000000000000" pitchFamily="2" charset="0"/>
              </a:rPr>
              <a:t>Scope</a:t>
            </a:r>
            <a:r>
              <a:rPr lang="es-ES" sz="1100" b="1" dirty="0">
                <a:latin typeface="Montserrat" panose="00000500000000000000" pitchFamily="2" charset="0"/>
              </a:rPr>
              <a:t>: </a:t>
            </a:r>
            <a:r>
              <a:rPr lang="es-ES" sz="1100" dirty="0">
                <a:latin typeface="Montserrat" panose="00000500000000000000" pitchFamily="2" charset="0"/>
              </a:rPr>
              <a:t>Es el parámetro de entrada en la solicitud de un token </a:t>
            </a:r>
            <a:r>
              <a:rPr lang="es-ES" sz="1100" dirty="0" err="1">
                <a:latin typeface="Montserrat" panose="00000500000000000000" pitchFamily="2" charset="0"/>
              </a:rPr>
              <a:t>Oauth</a:t>
            </a:r>
            <a:r>
              <a:rPr lang="es-ES" sz="1100" dirty="0">
                <a:latin typeface="Montserrat" panose="00000500000000000000" pitchFamily="2" charset="0"/>
              </a:rPr>
              <a:t>, que gestiona el consentimiento sobre las operaciones de una API.</a:t>
            </a:r>
          </a:p>
          <a:p>
            <a:pPr algn="just"/>
            <a:endParaRPr lang="es-ES" sz="1100" b="1" dirty="0">
              <a:latin typeface="Montserrat" panose="00000500000000000000" pitchFamily="2" charset="0"/>
            </a:endParaRPr>
          </a:p>
          <a:p>
            <a:pPr algn="just"/>
            <a:r>
              <a:rPr lang="es-ES" sz="1100" b="1" dirty="0">
                <a:latin typeface="Montserrat" panose="00000500000000000000" pitchFamily="2" charset="0"/>
              </a:rPr>
              <a:t>Audiencias: </a:t>
            </a:r>
            <a:r>
              <a:rPr lang="es-ES" sz="1100" dirty="0">
                <a:latin typeface="Montserrat" panose="00000500000000000000" pitchFamily="2" charset="0"/>
              </a:rPr>
              <a:t>Identificar el destinatario del token al que pertenece.</a:t>
            </a:r>
          </a:p>
          <a:p>
            <a:endParaRPr lang="es-ES" sz="1100" b="1" dirty="0">
              <a:latin typeface="Montserrat" panose="00000500000000000000" pitchFamily="2" charset="0"/>
            </a:endParaRPr>
          </a:p>
        </p:txBody>
      </p:sp>
    </p:spTree>
    <p:extLst>
      <p:ext uri="{BB962C8B-B14F-4D97-AF65-F5344CB8AC3E}">
        <p14:creationId xmlns:p14="http://schemas.microsoft.com/office/powerpoint/2010/main" val="20843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Métodos HTTP y operaciones</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graphicFrame>
        <p:nvGraphicFramePr>
          <p:cNvPr id="5" name="Tabla 4">
            <a:extLst>
              <a:ext uri="{FF2B5EF4-FFF2-40B4-BE49-F238E27FC236}">
                <a16:creationId xmlns:a16="http://schemas.microsoft.com/office/drawing/2014/main" id="{207A092B-2503-9644-93E6-D0A6C39AE857}"/>
              </a:ext>
            </a:extLst>
          </p:cNvPr>
          <p:cNvGraphicFramePr>
            <a:graphicFrameLocks noGrp="1"/>
          </p:cNvGraphicFramePr>
          <p:nvPr>
            <p:extLst>
              <p:ext uri="{D42A27DB-BD31-4B8C-83A1-F6EECF244321}">
                <p14:modId xmlns:p14="http://schemas.microsoft.com/office/powerpoint/2010/main" val="3830722607"/>
              </p:ext>
            </p:extLst>
          </p:nvPr>
        </p:nvGraphicFramePr>
        <p:xfrm>
          <a:off x="830180" y="1431759"/>
          <a:ext cx="7483641" cy="2995862"/>
        </p:xfrm>
        <a:graphic>
          <a:graphicData uri="http://schemas.openxmlformats.org/drawingml/2006/table">
            <a:tbl>
              <a:tblPr>
                <a:tableStyleId>{C083E6E3-FA7D-4D7B-A595-EF9225AFEA82}</a:tableStyleId>
              </a:tblPr>
              <a:tblGrid>
                <a:gridCol w="1619057">
                  <a:extLst>
                    <a:ext uri="{9D8B030D-6E8A-4147-A177-3AD203B41FA5}">
                      <a16:colId xmlns:a16="http://schemas.microsoft.com/office/drawing/2014/main" val="602322536"/>
                    </a:ext>
                  </a:extLst>
                </a:gridCol>
                <a:gridCol w="3525946">
                  <a:extLst>
                    <a:ext uri="{9D8B030D-6E8A-4147-A177-3AD203B41FA5}">
                      <a16:colId xmlns:a16="http://schemas.microsoft.com/office/drawing/2014/main" val="1565516166"/>
                    </a:ext>
                  </a:extLst>
                </a:gridCol>
                <a:gridCol w="935455">
                  <a:extLst>
                    <a:ext uri="{9D8B030D-6E8A-4147-A177-3AD203B41FA5}">
                      <a16:colId xmlns:a16="http://schemas.microsoft.com/office/drawing/2014/main" val="1647577658"/>
                    </a:ext>
                  </a:extLst>
                </a:gridCol>
                <a:gridCol w="1403183">
                  <a:extLst>
                    <a:ext uri="{9D8B030D-6E8A-4147-A177-3AD203B41FA5}">
                      <a16:colId xmlns:a16="http://schemas.microsoft.com/office/drawing/2014/main" val="4080778989"/>
                    </a:ext>
                  </a:extLst>
                </a:gridCol>
              </a:tblGrid>
              <a:tr h="338308">
                <a:tc>
                  <a:txBody>
                    <a:bodyPr/>
                    <a:lstStyle/>
                    <a:p>
                      <a:pPr algn="ctr">
                        <a:lnSpc>
                          <a:spcPct val="115000"/>
                        </a:lnSpc>
                      </a:pPr>
                      <a:r>
                        <a:rPr lang="es-ES" sz="900" dirty="0">
                          <a:effectLst/>
                        </a:rPr>
                        <a:t>Método HTTP</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Descripción</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Seguro</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Idempotente</a:t>
                      </a:r>
                      <a:r>
                        <a:rPr lang="es-ES" sz="800" dirty="0">
                          <a:effectLst/>
                        </a:rPr>
                        <a:t>	</a:t>
                      </a:r>
                      <a:endParaRPr lang="es-ES" sz="800" dirty="0">
                        <a:effectLst/>
                        <a:latin typeface="Arial" panose="020B0604020202020204" pitchFamily="34" charset="0"/>
                        <a:ea typeface="Arial" panose="020B0604020202020204" pitchFamily="34" charset="0"/>
                      </a:endParaRPr>
                    </a:p>
                  </a:txBody>
                  <a:tcPr marL="48803" marR="48803" marT="48803" marB="48803"/>
                </a:tc>
                <a:extLst>
                  <a:ext uri="{0D108BD9-81ED-4DB2-BD59-A6C34878D82A}">
                    <a16:rowId xmlns:a16="http://schemas.microsoft.com/office/drawing/2014/main" val="1840030182"/>
                  </a:ext>
                </a:extLst>
              </a:tr>
              <a:tr h="359084">
                <a:tc>
                  <a:txBody>
                    <a:bodyPr/>
                    <a:lstStyle/>
                    <a:p>
                      <a:pPr algn="ctr">
                        <a:lnSpc>
                          <a:spcPct val="115000"/>
                        </a:lnSpc>
                      </a:pPr>
                      <a:r>
                        <a:rPr lang="es-ES" sz="800" dirty="0">
                          <a:effectLst/>
                        </a:rPr>
                        <a:t>GET</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l">
                        <a:lnSpc>
                          <a:spcPct val="115000"/>
                        </a:lnSpc>
                        <a:spcBef>
                          <a:spcPts val="600"/>
                        </a:spcBef>
                        <a:spcAft>
                          <a:spcPts val="700"/>
                        </a:spcAft>
                      </a:pPr>
                      <a:r>
                        <a:rPr lang="es-ES" sz="900" dirty="0">
                          <a:effectLst/>
                        </a:rPr>
                        <a:t>Recuperar un recurso o colección de recursos</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Sí</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Sí</a:t>
                      </a:r>
                      <a:endParaRPr lang="es-ES" sz="800" dirty="0">
                        <a:effectLst/>
                        <a:latin typeface="Arial" panose="020B0604020202020204" pitchFamily="34" charset="0"/>
                        <a:ea typeface="Arial" panose="020B0604020202020204" pitchFamily="34" charset="0"/>
                      </a:endParaRPr>
                    </a:p>
                  </a:txBody>
                  <a:tcPr marL="48803" marR="48803" marT="48803" marB="48803"/>
                </a:tc>
                <a:extLst>
                  <a:ext uri="{0D108BD9-81ED-4DB2-BD59-A6C34878D82A}">
                    <a16:rowId xmlns:a16="http://schemas.microsoft.com/office/drawing/2014/main" val="1381354443"/>
                  </a:ext>
                </a:extLst>
              </a:tr>
              <a:tr h="312040">
                <a:tc>
                  <a:txBody>
                    <a:bodyPr/>
                    <a:lstStyle/>
                    <a:p>
                      <a:pPr algn="ctr">
                        <a:lnSpc>
                          <a:spcPct val="115000"/>
                        </a:lnSpc>
                      </a:pPr>
                      <a:r>
                        <a:rPr lang="es-ES" sz="800" dirty="0">
                          <a:effectLst/>
                        </a:rPr>
                        <a:t>POST</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l">
                        <a:lnSpc>
                          <a:spcPct val="115000"/>
                        </a:lnSpc>
                      </a:pPr>
                      <a:r>
                        <a:rPr lang="es-ES" sz="900" dirty="0">
                          <a:effectLst/>
                        </a:rPr>
                        <a:t>Crear un recurso </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No</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No</a:t>
                      </a:r>
                      <a:endParaRPr lang="es-ES" sz="800" dirty="0">
                        <a:effectLst/>
                        <a:latin typeface="Arial" panose="020B0604020202020204" pitchFamily="34" charset="0"/>
                        <a:ea typeface="Arial" panose="020B0604020202020204" pitchFamily="34" charset="0"/>
                      </a:endParaRPr>
                    </a:p>
                  </a:txBody>
                  <a:tcPr marL="48803" marR="48803" marT="48803" marB="48803"/>
                </a:tc>
                <a:extLst>
                  <a:ext uri="{0D108BD9-81ED-4DB2-BD59-A6C34878D82A}">
                    <a16:rowId xmlns:a16="http://schemas.microsoft.com/office/drawing/2014/main" val="3124922513"/>
                  </a:ext>
                </a:extLst>
              </a:tr>
              <a:tr h="312040">
                <a:tc>
                  <a:txBody>
                    <a:bodyPr/>
                    <a:lstStyle/>
                    <a:p>
                      <a:pPr algn="ctr">
                        <a:lnSpc>
                          <a:spcPct val="115000"/>
                        </a:lnSpc>
                      </a:pPr>
                      <a:r>
                        <a:rPr lang="es-ES" sz="800" dirty="0">
                          <a:effectLst/>
                        </a:rPr>
                        <a:t>PUT</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l">
                        <a:lnSpc>
                          <a:spcPct val="115000"/>
                        </a:lnSpc>
                      </a:pPr>
                      <a:r>
                        <a:rPr lang="es-ES" sz="900" dirty="0">
                          <a:effectLst/>
                        </a:rPr>
                        <a:t>Actualizar un recurso</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No</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Sí</a:t>
                      </a:r>
                      <a:endParaRPr lang="es-ES" sz="800" dirty="0">
                        <a:effectLst/>
                        <a:latin typeface="Arial" panose="020B0604020202020204" pitchFamily="34" charset="0"/>
                        <a:ea typeface="Arial" panose="020B0604020202020204" pitchFamily="34" charset="0"/>
                      </a:endParaRPr>
                    </a:p>
                  </a:txBody>
                  <a:tcPr marL="48803" marR="48803" marT="48803" marB="48803"/>
                </a:tc>
                <a:extLst>
                  <a:ext uri="{0D108BD9-81ED-4DB2-BD59-A6C34878D82A}">
                    <a16:rowId xmlns:a16="http://schemas.microsoft.com/office/drawing/2014/main" val="2172755892"/>
                  </a:ext>
                </a:extLst>
              </a:tr>
              <a:tr h="312040">
                <a:tc>
                  <a:txBody>
                    <a:bodyPr/>
                    <a:lstStyle/>
                    <a:p>
                      <a:pPr algn="ctr">
                        <a:lnSpc>
                          <a:spcPct val="115000"/>
                        </a:lnSpc>
                      </a:pPr>
                      <a:r>
                        <a:rPr lang="es-ES" sz="800" dirty="0">
                          <a:effectLst/>
                        </a:rPr>
                        <a:t>DELETE</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l">
                        <a:lnSpc>
                          <a:spcPct val="115000"/>
                        </a:lnSpc>
                      </a:pPr>
                      <a:r>
                        <a:rPr lang="es-ES" sz="900" dirty="0">
                          <a:effectLst/>
                        </a:rPr>
                        <a:t>Eliminar un recurso</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No</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Sí</a:t>
                      </a:r>
                      <a:endParaRPr lang="es-ES" sz="800" dirty="0">
                        <a:effectLst/>
                        <a:latin typeface="Arial" panose="020B0604020202020204" pitchFamily="34" charset="0"/>
                        <a:ea typeface="Arial" panose="020B0604020202020204" pitchFamily="34" charset="0"/>
                      </a:endParaRPr>
                    </a:p>
                  </a:txBody>
                  <a:tcPr marL="48803" marR="48803" marT="48803" marB="48803"/>
                </a:tc>
                <a:extLst>
                  <a:ext uri="{0D108BD9-81ED-4DB2-BD59-A6C34878D82A}">
                    <a16:rowId xmlns:a16="http://schemas.microsoft.com/office/drawing/2014/main" val="2966850060"/>
                  </a:ext>
                </a:extLst>
              </a:tr>
              <a:tr h="501633">
                <a:tc>
                  <a:txBody>
                    <a:bodyPr/>
                    <a:lstStyle/>
                    <a:p>
                      <a:pPr algn="ctr">
                        <a:lnSpc>
                          <a:spcPct val="115000"/>
                        </a:lnSpc>
                      </a:pPr>
                      <a:r>
                        <a:rPr lang="es-ES" sz="800" dirty="0">
                          <a:effectLst/>
                        </a:rPr>
                        <a:t>PATCH</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l">
                        <a:lnSpc>
                          <a:spcPct val="115000"/>
                        </a:lnSpc>
                      </a:pPr>
                      <a:r>
                        <a:rPr lang="es-ES" sz="900" dirty="0">
                          <a:effectLst/>
                        </a:rPr>
                        <a:t>Actualizar parcialmente un recurso o colección de recursos</a:t>
                      </a:r>
                      <a:endParaRPr lang="es-ES" sz="800" dirty="0">
                        <a:effectLst/>
                      </a:endParaRPr>
                    </a:p>
                  </a:txBody>
                  <a:tcPr marL="48803" marR="48803" marT="48803" marB="48803"/>
                </a:tc>
                <a:tc>
                  <a:txBody>
                    <a:bodyPr/>
                    <a:lstStyle/>
                    <a:p>
                      <a:pPr algn="ctr">
                        <a:lnSpc>
                          <a:spcPct val="115000"/>
                        </a:lnSpc>
                      </a:pPr>
                      <a:r>
                        <a:rPr lang="es-ES" sz="900" dirty="0">
                          <a:effectLst/>
                        </a:rPr>
                        <a:t>No</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Sí</a:t>
                      </a:r>
                      <a:endParaRPr lang="es-ES" sz="800" dirty="0">
                        <a:effectLst/>
                        <a:latin typeface="Arial" panose="020B0604020202020204" pitchFamily="34" charset="0"/>
                        <a:ea typeface="Arial" panose="020B0604020202020204" pitchFamily="34" charset="0"/>
                      </a:endParaRPr>
                    </a:p>
                  </a:txBody>
                  <a:tcPr marL="48803" marR="48803" marT="48803" marB="48803"/>
                </a:tc>
                <a:extLst>
                  <a:ext uri="{0D108BD9-81ED-4DB2-BD59-A6C34878D82A}">
                    <a16:rowId xmlns:a16="http://schemas.microsoft.com/office/drawing/2014/main" val="351072479"/>
                  </a:ext>
                </a:extLst>
              </a:tr>
              <a:tr h="359084">
                <a:tc>
                  <a:txBody>
                    <a:bodyPr/>
                    <a:lstStyle/>
                    <a:p>
                      <a:pPr algn="ctr">
                        <a:lnSpc>
                          <a:spcPct val="115000"/>
                        </a:lnSpc>
                      </a:pPr>
                      <a:r>
                        <a:rPr lang="es-ES" sz="800" dirty="0">
                          <a:effectLst/>
                        </a:rPr>
                        <a:t>HEAD</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l">
                        <a:lnSpc>
                          <a:spcPct val="115000"/>
                        </a:lnSpc>
                      </a:pPr>
                      <a:r>
                        <a:rPr lang="es-ES" sz="900" dirty="0">
                          <a:effectLst/>
                        </a:rPr>
                        <a:t>Recuperar sólo los metadatos de un recurso</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Sí</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Sí</a:t>
                      </a:r>
                      <a:endParaRPr lang="es-ES" sz="800" dirty="0">
                        <a:effectLst/>
                        <a:latin typeface="Arial" panose="020B0604020202020204" pitchFamily="34" charset="0"/>
                        <a:ea typeface="Arial" panose="020B0604020202020204" pitchFamily="34" charset="0"/>
                      </a:endParaRPr>
                    </a:p>
                  </a:txBody>
                  <a:tcPr marL="48803" marR="48803" marT="48803" marB="48803"/>
                </a:tc>
                <a:extLst>
                  <a:ext uri="{0D108BD9-81ED-4DB2-BD59-A6C34878D82A}">
                    <a16:rowId xmlns:a16="http://schemas.microsoft.com/office/drawing/2014/main" val="1464433321"/>
                  </a:ext>
                </a:extLst>
              </a:tr>
              <a:tr h="501633">
                <a:tc>
                  <a:txBody>
                    <a:bodyPr/>
                    <a:lstStyle/>
                    <a:p>
                      <a:pPr algn="ctr">
                        <a:lnSpc>
                          <a:spcPct val="115000"/>
                        </a:lnSpc>
                      </a:pPr>
                      <a:r>
                        <a:rPr lang="es-ES" sz="800" dirty="0">
                          <a:effectLst/>
                        </a:rPr>
                        <a:t>OPTION</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l">
                        <a:lnSpc>
                          <a:spcPct val="115000"/>
                        </a:lnSpc>
                      </a:pPr>
                      <a:r>
                        <a:rPr lang="es-ES" sz="900" dirty="0">
                          <a:effectLst/>
                        </a:rPr>
                        <a:t>Recuperar información sobre las opciones de comunicación disponibles para el recurso de destino</a:t>
                      </a:r>
                      <a:endParaRPr lang="es-ES" sz="800" dirty="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a:effectLst/>
                        </a:rPr>
                        <a:t>Sí</a:t>
                      </a:r>
                      <a:endParaRPr lang="es-ES" sz="800">
                        <a:effectLst/>
                        <a:latin typeface="Arial" panose="020B0604020202020204" pitchFamily="34" charset="0"/>
                        <a:ea typeface="Arial" panose="020B0604020202020204" pitchFamily="34" charset="0"/>
                      </a:endParaRPr>
                    </a:p>
                  </a:txBody>
                  <a:tcPr marL="48803" marR="48803" marT="48803" marB="48803"/>
                </a:tc>
                <a:tc>
                  <a:txBody>
                    <a:bodyPr/>
                    <a:lstStyle/>
                    <a:p>
                      <a:pPr algn="ctr">
                        <a:lnSpc>
                          <a:spcPct val="115000"/>
                        </a:lnSpc>
                      </a:pPr>
                      <a:r>
                        <a:rPr lang="es-ES" sz="900" dirty="0">
                          <a:effectLst/>
                        </a:rPr>
                        <a:t>Sí</a:t>
                      </a:r>
                      <a:endParaRPr lang="es-ES" sz="800" dirty="0">
                        <a:effectLst/>
                        <a:latin typeface="Arial" panose="020B0604020202020204" pitchFamily="34" charset="0"/>
                        <a:ea typeface="Arial" panose="020B0604020202020204" pitchFamily="34" charset="0"/>
                      </a:endParaRPr>
                    </a:p>
                  </a:txBody>
                  <a:tcPr marL="48803" marR="48803" marT="48803" marB="48803"/>
                </a:tc>
                <a:extLst>
                  <a:ext uri="{0D108BD9-81ED-4DB2-BD59-A6C34878D82A}">
                    <a16:rowId xmlns:a16="http://schemas.microsoft.com/office/drawing/2014/main" val="3809104451"/>
                  </a:ext>
                </a:extLst>
              </a:tr>
            </a:tbl>
          </a:graphicData>
        </a:graphic>
      </p:graphicFrame>
    </p:spTree>
    <p:extLst>
      <p:ext uri="{BB962C8B-B14F-4D97-AF65-F5344CB8AC3E}">
        <p14:creationId xmlns:p14="http://schemas.microsoft.com/office/powerpoint/2010/main" val="557364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Arquetipos REST (I)</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CuadroTexto 3">
            <a:extLst>
              <a:ext uri="{FF2B5EF4-FFF2-40B4-BE49-F238E27FC236}">
                <a16:creationId xmlns:a16="http://schemas.microsoft.com/office/drawing/2014/main" id="{D6F9453D-AAAF-FBD7-F48E-21782569A163}"/>
              </a:ext>
            </a:extLst>
          </p:cNvPr>
          <p:cNvSpPr txBox="1"/>
          <p:nvPr/>
        </p:nvSpPr>
        <p:spPr>
          <a:xfrm>
            <a:off x="433134" y="1068109"/>
            <a:ext cx="7676149" cy="769441"/>
          </a:xfrm>
          <a:prstGeom prst="rect">
            <a:avLst/>
          </a:prstGeom>
          <a:noFill/>
        </p:spPr>
        <p:txBody>
          <a:bodyPr wrap="square" rtlCol="0">
            <a:spAutoFit/>
          </a:bodyPr>
          <a:lstStyle/>
          <a:p>
            <a:pPr algn="just"/>
            <a:r>
              <a:rPr lang="es-ES" sz="1100" b="0" dirty="0">
                <a:solidFill>
                  <a:schemeClr val="tx1"/>
                </a:solidFill>
                <a:effectLst/>
                <a:latin typeface="Montserrat" panose="00000500000000000000" pitchFamily="2" charset="0"/>
              </a:rPr>
              <a:t>Al modelar los recursos de una API, se puede tomar como base algunos arquetipos de recursos básicos. Al igual que los patrones de diseño, los arquetipos de recursos nos ayudan a comunicar las estructuras y comportamientos que se encuentran comúnmente en los diseños de una API REST. Se componen de cuatro arquetipos de recursos distintos: </a:t>
            </a:r>
            <a:r>
              <a:rPr lang="es-ES" sz="1100" b="1" dirty="0" err="1">
                <a:solidFill>
                  <a:schemeClr val="tx1"/>
                </a:solidFill>
                <a:effectLst/>
                <a:latin typeface="Montserrat" panose="00000500000000000000" pitchFamily="2" charset="0"/>
              </a:rPr>
              <a:t>Document</a:t>
            </a:r>
            <a:r>
              <a:rPr lang="es-ES" sz="1100" dirty="0">
                <a:solidFill>
                  <a:schemeClr val="tx1"/>
                </a:solidFill>
                <a:latin typeface="Montserrat" panose="00000500000000000000" pitchFamily="2" charset="0"/>
              </a:rPr>
              <a:t>, </a:t>
            </a:r>
            <a:r>
              <a:rPr lang="es-ES" sz="1100" b="1" dirty="0" err="1">
                <a:solidFill>
                  <a:schemeClr val="tx1"/>
                </a:solidFill>
                <a:effectLst/>
                <a:latin typeface="Montserrat" panose="00000500000000000000" pitchFamily="2" charset="0"/>
              </a:rPr>
              <a:t>Collection</a:t>
            </a:r>
            <a:r>
              <a:rPr lang="es-ES" sz="1100" b="1" dirty="0">
                <a:solidFill>
                  <a:schemeClr val="tx1"/>
                </a:solidFill>
                <a:effectLst/>
                <a:latin typeface="Montserrat" panose="00000500000000000000" pitchFamily="2" charset="0"/>
              </a:rPr>
              <a:t>, Store y </a:t>
            </a:r>
            <a:r>
              <a:rPr lang="es-ES" sz="1100" b="1" dirty="0" err="1">
                <a:solidFill>
                  <a:schemeClr val="tx1"/>
                </a:solidFill>
                <a:effectLst/>
                <a:latin typeface="Montserrat" panose="00000500000000000000" pitchFamily="2" charset="0"/>
              </a:rPr>
              <a:t>Controller</a:t>
            </a:r>
            <a:r>
              <a:rPr lang="es-ES" sz="1100" b="1" dirty="0">
                <a:solidFill>
                  <a:schemeClr val="tx1"/>
                </a:solidFill>
                <a:latin typeface="Montserrat" panose="00000500000000000000" pitchFamily="2" charset="0"/>
              </a:rPr>
              <a:t>.</a:t>
            </a:r>
            <a:endParaRPr lang="es-ES" sz="1100" b="0" dirty="0">
              <a:solidFill>
                <a:schemeClr val="tx1"/>
              </a:solidFill>
              <a:effectLst/>
              <a:latin typeface="Montserrat" panose="00000500000000000000" pitchFamily="2" charset="0"/>
            </a:endParaRPr>
          </a:p>
        </p:txBody>
      </p:sp>
      <p:sp>
        <p:nvSpPr>
          <p:cNvPr id="7" name="CuadroTexto 6">
            <a:extLst>
              <a:ext uri="{FF2B5EF4-FFF2-40B4-BE49-F238E27FC236}">
                <a16:creationId xmlns:a16="http://schemas.microsoft.com/office/drawing/2014/main" id="{876CBBDF-174A-1708-610D-551AEDB8D936}"/>
              </a:ext>
            </a:extLst>
          </p:cNvPr>
          <p:cNvSpPr txBox="1"/>
          <p:nvPr/>
        </p:nvSpPr>
        <p:spPr>
          <a:xfrm>
            <a:off x="433134" y="1986378"/>
            <a:ext cx="6244392" cy="2215991"/>
          </a:xfrm>
          <a:prstGeom prst="rect">
            <a:avLst/>
          </a:prstGeom>
          <a:noFill/>
        </p:spPr>
        <p:txBody>
          <a:bodyPr wrap="square">
            <a:spAutoFit/>
          </a:bodyPr>
          <a:lstStyle/>
          <a:p>
            <a:r>
              <a:rPr lang="es-ES" sz="1200" b="1" dirty="0" err="1">
                <a:solidFill>
                  <a:schemeClr val="tx1"/>
                </a:solidFill>
                <a:latin typeface="Montserrat" panose="00000500000000000000" pitchFamily="2" charset="0"/>
              </a:rPr>
              <a:t>Document</a:t>
            </a:r>
            <a:endParaRPr lang="es-ES" sz="700" b="1" dirty="0">
              <a:solidFill>
                <a:schemeClr val="tx1"/>
              </a:solidFill>
              <a:latin typeface="Montserrat" panose="00000500000000000000" pitchFamily="2" charset="0"/>
            </a:endParaRPr>
          </a:p>
          <a:p>
            <a:pPr marL="171450" indent="-171450">
              <a:buFont typeface="Arial" panose="020B0604020202020204" pitchFamily="34" charset="0"/>
              <a:buChar char="•"/>
            </a:pPr>
            <a:r>
              <a:rPr lang="en-US" sz="1200" dirty="0">
                <a:solidFill>
                  <a:schemeClr val="tx1"/>
                </a:solidFill>
                <a:latin typeface="Montserrat" panose="00000500000000000000" pitchFamily="2" charset="0"/>
              </a:rPr>
              <a:t> </a:t>
            </a:r>
            <a:r>
              <a:rPr lang="en-US" sz="1100" dirty="0">
                <a:solidFill>
                  <a:schemeClr val="tx1"/>
                </a:solidFill>
                <a:latin typeface="Montserrat" panose="00000500000000000000" pitchFamily="2" charset="0"/>
              </a:rPr>
              <a:t>GET http://api.axpe.es/ligas/</a:t>
            </a:r>
            <a:r>
              <a:rPr lang="en-US" sz="1100" i="1" dirty="0">
                <a:solidFill>
                  <a:srgbClr val="FF0000"/>
                </a:solidFill>
                <a:latin typeface="Montserrat" panose="00000500000000000000" pitchFamily="2" charset="0"/>
              </a:rPr>
              <a:t>inglesa</a:t>
            </a:r>
            <a:r>
              <a:rPr lang="en-US" sz="1100" dirty="0">
                <a:solidFill>
                  <a:schemeClr val="tx1"/>
                </a:solidFill>
                <a:latin typeface="Montserrat" panose="00000500000000000000" pitchFamily="2" charset="0"/>
              </a:rPr>
              <a:t> </a:t>
            </a:r>
          </a:p>
          <a:p>
            <a:pPr marL="171450" indent="-171450">
              <a:buFont typeface="Arial" panose="020B0604020202020204" pitchFamily="34" charset="0"/>
              <a:buChar char="•"/>
            </a:pPr>
            <a:r>
              <a:rPr lang="en-US" sz="1100" dirty="0">
                <a:solidFill>
                  <a:schemeClr val="tx1"/>
                </a:solidFill>
                <a:latin typeface="Montserrat" panose="00000500000000000000" pitchFamily="2" charset="0"/>
              </a:rPr>
              <a:t> GET http://api.axpe.es/ligas/</a:t>
            </a:r>
            <a:r>
              <a:rPr lang="en-US" sz="1100" i="1" dirty="0">
                <a:solidFill>
                  <a:srgbClr val="FF0000"/>
                </a:solidFill>
                <a:latin typeface="Montserrat" panose="00000500000000000000" pitchFamily="2" charset="0"/>
              </a:rPr>
              <a:t>inglesa</a:t>
            </a:r>
            <a:r>
              <a:rPr lang="en-US" sz="1100" dirty="0">
                <a:solidFill>
                  <a:schemeClr val="tx1"/>
                </a:solidFill>
                <a:latin typeface="Montserrat" panose="00000500000000000000" pitchFamily="2" charset="0"/>
              </a:rPr>
              <a:t>/equipos/</a:t>
            </a:r>
            <a:r>
              <a:rPr lang="en-US" sz="1100" dirty="0">
                <a:solidFill>
                  <a:srgbClr val="FF0000"/>
                </a:solidFill>
                <a:latin typeface="Montserrat" panose="00000500000000000000" pitchFamily="2" charset="0"/>
              </a:rPr>
              <a:t>liverpool</a:t>
            </a:r>
            <a:r>
              <a:rPr lang="en-US" sz="1100" dirty="0">
                <a:solidFill>
                  <a:schemeClr val="tx1"/>
                </a:solidFill>
                <a:latin typeface="Montserrat" panose="00000500000000000000" pitchFamily="2" charset="0"/>
              </a:rPr>
              <a:t> </a:t>
            </a:r>
          </a:p>
          <a:p>
            <a:pPr marL="171450" indent="-171450">
              <a:buFont typeface="Arial" panose="020B0604020202020204" pitchFamily="34" charset="0"/>
              <a:buChar char="•"/>
            </a:pPr>
            <a:r>
              <a:rPr lang="en-US" sz="1100" dirty="0">
                <a:solidFill>
                  <a:schemeClr val="tx1"/>
                </a:solidFill>
                <a:latin typeface="Montserrat" panose="00000500000000000000" pitchFamily="2" charset="0"/>
              </a:rPr>
              <a:t> GET http://api.axpe.es/ligas/</a:t>
            </a:r>
            <a:r>
              <a:rPr lang="en-US" sz="1100" i="1" dirty="0">
                <a:solidFill>
                  <a:srgbClr val="FF0000"/>
                </a:solidFill>
                <a:latin typeface="Montserrat" panose="00000500000000000000" pitchFamily="2" charset="0"/>
              </a:rPr>
              <a:t>inglesa</a:t>
            </a:r>
            <a:r>
              <a:rPr lang="en-US" sz="1100" dirty="0">
                <a:solidFill>
                  <a:schemeClr val="tx1"/>
                </a:solidFill>
                <a:latin typeface="Montserrat" panose="00000500000000000000" pitchFamily="2" charset="0"/>
              </a:rPr>
              <a:t>/equipos/</a:t>
            </a:r>
            <a:r>
              <a:rPr lang="en-US" sz="1100" i="1" dirty="0">
                <a:solidFill>
                  <a:srgbClr val="FF0000"/>
                </a:solidFill>
                <a:latin typeface="Montserrat" panose="00000500000000000000" pitchFamily="2" charset="0"/>
              </a:rPr>
              <a:t>liverpool</a:t>
            </a:r>
            <a:r>
              <a:rPr lang="en-US" sz="1100" dirty="0">
                <a:solidFill>
                  <a:schemeClr val="tx1"/>
                </a:solidFill>
                <a:latin typeface="Montserrat" panose="00000500000000000000" pitchFamily="2" charset="0"/>
              </a:rPr>
              <a:t>/jugadores/</a:t>
            </a:r>
            <a:r>
              <a:rPr lang="en-US" sz="1100" i="1" dirty="0">
                <a:solidFill>
                  <a:srgbClr val="FF0000"/>
                </a:solidFill>
                <a:latin typeface="Montserrat" panose="00000500000000000000" pitchFamily="2" charset="0"/>
              </a:rPr>
              <a:t>georginio</a:t>
            </a:r>
            <a:endParaRPr lang="es-ES" sz="1100" i="1" dirty="0">
              <a:solidFill>
                <a:srgbClr val="FF0000"/>
              </a:solidFill>
              <a:latin typeface="Montserrat" panose="00000500000000000000" pitchFamily="2" charset="0"/>
            </a:endParaRPr>
          </a:p>
          <a:p>
            <a:r>
              <a:rPr lang="es-ES" sz="1200" b="1" dirty="0" err="1">
                <a:solidFill>
                  <a:schemeClr val="tx1"/>
                </a:solidFill>
                <a:latin typeface="Montserrat" panose="00000500000000000000" pitchFamily="2" charset="0"/>
              </a:rPr>
              <a:t>Collection</a:t>
            </a:r>
            <a:endParaRPr lang="es-ES" sz="1200" b="1" dirty="0">
              <a:solidFill>
                <a:schemeClr val="tx1"/>
              </a:solidFill>
              <a:latin typeface="Montserrat" panose="00000500000000000000" pitchFamily="2" charset="0"/>
            </a:endParaRPr>
          </a:p>
          <a:p>
            <a:pPr marL="171450" indent="-171450">
              <a:buFont typeface="Arial" panose="020B0604020202020204" pitchFamily="34" charset="0"/>
              <a:buChar char="•"/>
            </a:pPr>
            <a:r>
              <a:rPr lang="en-US" sz="1100" b="1" dirty="0">
                <a:solidFill>
                  <a:schemeClr val="tx1"/>
                </a:solidFill>
                <a:latin typeface="Montserrat" panose="00000500000000000000" pitchFamily="2" charset="0"/>
              </a:rPr>
              <a:t> </a:t>
            </a:r>
            <a:r>
              <a:rPr lang="en-US" sz="1100" dirty="0">
                <a:solidFill>
                  <a:schemeClr val="tx1"/>
                </a:solidFill>
                <a:latin typeface="Montserrat" panose="00000500000000000000" pitchFamily="2" charset="0"/>
              </a:rPr>
              <a:t>GET http://api.axpe.es/</a:t>
            </a:r>
            <a:r>
              <a:rPr lang="en-US" sz="1100" i="1" dirty="0">
                <a:solidFill>
                  <a:srgbClr val="FF0000"/>
                </a:solidFill>
                <a:latin typeface="Montserrat" panose="00000500000000000000" pitchFamily="2" charset="0"/>
              </a:rPr>
              <a:t>ligas</a:t>
            </a:r>
            <a:r>
              <a:rPr lang="en-US" sz="1100" dirty="0">
                <a:solidFill>
                  <a:schemeClr val="tx1"/>
                </a:solidFill>
                <a:latin typeface="Montserrat" panose="00000500000000000000" pitchFamily="2" charset="0"/>
              </a:rPr>
              <a:t> </a:t>
            </a:r>
          </a:p>
          <a:p>
            <a:pPr marL="171450" indent="-171450">
              <a:buFont typeface="Arial" panose="020B0604020202020204" pitchFamily="34" charset="0"/>
              <a:buChar char="•"/>
            </a:pPr>
            <a:r>
              <a:rPr lang="en-US" sz="1100" dirty="0">
                <a:solidFill>
                  <a:schemeClr val="tx1"/>
                </a:solidFill>
                <a:latin typeface="Montserrat" panose="00000500000000000000" pitchFamily="2" charset="0"/>
              </a:rPr>
              <a:t> GET http://api.axpe.es/</a:t>
            </a:r>
            <a:r>
              <a:rPr lang="en-US" sz="1100" i="1" dirty="0">
                <a:solidFill>
                  <a:srgbClr val="FF0000"/>
                </a:solidFill>
                <a:latin typeface="Montserrat" panose="00000500000000000000" pitchFamily="2" charset="0"/>
              </a:rPr>
              <a:t>ligas</a:t>
            </a:r>
            <a:r>
              <a:rPr lang="en-US" sz="1100" dirty="0">
                <a:solidFill>
                  <a:schemeClr val="tx1"/>
                </a:solidFill>
                <a:latin typeface="Montserrat" panose="00000500000000000000" pitchFamily="2" charset="0"/>
              </a:rPr>
              <a:t>/inglesa/</a:t>
            </a:r>
            <a:r>
              <a:rPr lang="en-US" sz="1100" i="1" dirty="0">
                <a:solidFill>
                  <a:srgbClr val="FF0000"/>
                </a:solidFill>
                <a:latin typeface="Montserrat" panose="00000500000000000000" pitchFamily="2" charset="0"/>
              </a:rPr>
              <a:t>equipos</a:t>
            </a:r>
            <a:r>
              <a:rPr lang="en-US" sz="1100" dirty="0">
                <a:solidFill>
                  <a:schemeClr val="tx1"/>
                </a:solidFill>
                <a:latin typeface="Montserrat" panose="00000500000000000000" pitchFamily="2" charset="0"/>
              </a:rPr>
              <a:t> </a:t>
            </a:r>
          </a:p>
          <a:p>
            <a:pPr marL="171450" indent="-171450">
              <a:buFont typeface="Arial" panose="020B0604020202020204" pitchFamily="34" charset="0"/>
              <a:buChar char="•"/>
            </a:pPr>
            <a:r>
              <a:rPr lang="en-US" sz="1100" dirty="0">
                <a:solidFill>
                  <a:schemeClr val="tx1"/>
                </a:solidFill>
                <a:latin typeface="Montserrat" panose="00000500000000000000" pitchFamily="2" charset="0"/>
              </a:rPr>
              <a:t> GET http://api.axpe.es/</a:t>
            </a:r>
            <a:r>
              <a:rPr lang="en-US" sz="1100" i="1" dirty="0">
                <a:solidFill>
                  <a:srgbClr val="FF0000"/>
                </a:solidFill>
                <a:latin typeface="Montserrat" panose="00000500000000000000" pitchFamily="2" charset="0"/>
              </a:rPr>
              <a:t>ligas</a:t>
            </a:r>
            <a:r>
              <a:rPr lang="en-US" sz="1100" dirty="0">
                <a:solidFill>
                  <a:schemeClr val="tx1"/>
                </a:solidFill>
                <a:latin typeface="Montserrat" panose="00000500000000000000" pitchFamily="2" charset="0"/>
              </a:rPr>
              <a:t>/inglesa/</a:t>
            </a:r>
            <a:r>
              <a:rPr lang="en-US" sz="1100" i="1" dirty="0">
                <a:solidFill>
                  <a:srgbClr val="FF0000"/>
                </a:solidFill>
                <a:latin typeface="Montserrat" panose="00000500000000000000" pitchFamily="2" charset="0"/>
              </a:rPr>
              <a:t>equipos</a:t>
            </a:r>
            <a:r>
              <a:rPr lang="en-US" sz="1100" dirty="0">
                <a:solidFill>
                  <a:schemeClr val="tx1"/>
                </a:solidFill>
                <a:latin typeface="Montserrat" panose="00000500000000000000" pitchFamily="2" charset="0"/>
              </a:rPr>
              <a:t>/liverpool/</a:t>
            </a:r>
            <a:r>
              <a:rPr lang="en-US" sz="1100" i="1" dirty="0">
                <a:solidFill>
                  <a:srgbClr val="FF0000"/>
                </a:solidFill>
                <a:latin typeface="Montserrat" panose="00000500000000000000" pitchFamily="2" charset="0"/>
              </a:rPr>
              <a:t>jugadores</a:t>
            </a:r>
            <a:endParaRPr lang="es-ES" sz="1100" i="1" dirty="0">
              <a:solidFill>
                <a:srgbClr val="FF0000"/>
              </a:solidFill>
              <a:latin typeface="Montserrat" panose="00000500000000000000" pitchFamily="2" charset="0"/>
            </a:endParaRPr>
          </a:p>
          <a:p>
            <a:r>
              <a:rPr lang="es-ES" sz="1200" b="1" dirty="0">
                <a:solidFill>
                  <a:schemeClr val="tx1"/>
                </a:solidFill>
                <a:latin typeface="Montserrat" panose="00000500000000000000" pitchFamily="2" charset="0"/>
              </a:rPr>
              <a:t>Store</a:t>
            </a:r>
          </a:p>
          <a:p>
            <a:pPr marL="171450" indent="-171450">
              <a:buFont typeface="Arial" panose="020B0604020202020204" pitchFamily="34" charset="0"/>
              <a:buChar char="•"/>
            </a:pPr>
            <a:r>
              <a:rPr lang="es-ES" sz="1200" dirty="0">
                <a:solidFill>
                  <a:schemeClr val="tx1"/>
                </a:solidFill>
                <a:latin typeface="Montserrat" panose="00000500000000000000" pitchFamily="2" charset="0"/>
              </a:rPr>
              <a:t> </a:t>
            </a:r>
            <a:r>
              <a:rPr lang="es-ES" sz="1100" dirty="0">
                <a:solidFill>
                  <a:schemeClr val="tx1"/>
                </a:solidFill>
                <a:latin typeface="Montserrat" panose="00000500000000000000" pitchFamily="2" charset="0"/>
              </a:rPr>
              <a:t>PUT  /usuarios/1234/</a:t>
            </a:r>
            <a:r>
              <a:rPr lang="es-ES" sz="1100" i="1" dirty="0">
                <a:solidFill>
                  <a:srgbClr val="FF0000"/>
                </a:solidFill>
                <a:latin typeface="Montserrat" panose="00000500000000000000" pitchFamily="2" charset="0"/>
              </a:rPr>
              <a:t>favoritos</a:t>
            </a:r>
            <a:r>
              <a:rPr lang="es-ES" sz="1100" dirty="0">
                <a:solidFill>
                  <a:schemeClr val="tx1"/>
                </a:solidFill>
                <a:latin typeface="Montserrat" panose="00000500000000000000" pitchFamily="2" charset="0"/>
              </a:rPr>
              <a:t>/alonso</a:t>
            </a:r>
          </a:p>
          <a:p>
            <a:r>
              <a:rPr lang="es-ES" sz="1200" b="1" dirty="0" err="1">
                <a:solidFill>
                  <a:schemeClr val="tx1"/>
                </a:solidFill>
                <a:latin typeface="Montserrat" panose="00000500000000000000" pitchFamily="2" charset="0"/>
              </a:rPr>
              <a:t>Controller</a:t>
            </a:r>
            <a:endParaRPr lang="es-ES" sz="1200" b="1" dirty="0">
              <a:solidFill>
                <a:schemeClr val="tx1"/>
              </a:solidFill>
              <a:latin typeface="Montserrat" panose="00000500000000000000" pitchFamily="2" charset="0"/>
            </a:endParaRPr>
          </a:p>
          <a:p>
            <a:pPr marL="171450" indent="-171450">
              <a:buFont typeface="Arial" panose="020B0604020202020204" pitchFamily="34" charset="0"/>
              <a:buChar char="•"/>
            </a:pPr>
            <a:r>
              <a:rPr lang="es-ES" sz="1100" dirty="0">
                <a:solidFill>
                  <a:schemeClr val="tx1"/>
                </a:solidFill>
                <a:latin typeface="Montserrat" panose="00000500000000000000" pitchFamily="2" charset="0"/>
              </a:rPr>
              <a:t> POST  /alertas/245743/</a:t>
            </a:r>
            <a:r>
              <a:rPr lang="es-ES" sz="1100" i="1" dirty="0" err="1">
                <a:solidFill>
                  <a:srgbClr val="FF0000"/>
                </a:solidFill>
                <a:latin typeface="Montserrat" panose="00000500000000000000" pitchFamily="2" charset="0"/>
              </a:rPr>
              <a:t>resend</a:t>
            </a:r>
            <a:endParaRPr lang="es-ES" sz="1100" i="1" dirty="0">
              <a:solidFill>
                <a:srgbClr val="FF0000"/>
              </a:solidFill>
              <a:latin typeface="Montserrat" panose="00000500000000000000" pitchFamily="2" charset="0"/>
            </a:endParaRPr>
          </a:p>
        </p:txBody>
      </p:sp>
    </p:spTree>
    <p:extLst>
      <p:ext uri="{BB962C8B-B14F-4D97-AF65-F5344CB8AC3E}">
        <p14:creationId xmlns:p14="http://schemas.microsoft.com/office/powerpoint/2010/main" val="1617368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Diseño de APIs. Enfoque API-</a:t>
            </a:r>
            <a:r>
              <a:rPr lang="es-ES" sz="2100" b="1" dirty="0" err="1">
                <a:latin typeface="Montserrat"/>
                <a:ea typeface="Montserrat"/>
                <a:cs typeface="Montserrat"/>
                <a:sym typeface="Montserrat"/>
              </a:rPr>
              <a:t>First</a:t>
            </a:r>
            <a:endParaRPr lang="es-ES" sz="2100" b="1" dirty="0">
              <a:latin typeface="Montserrat"/>
              <a:ea typeface="Montserrat"/>
              <a:cs typeface="Montserrat"/>
              <a:sym typeface="Montserrat"/>
            </a:endParaRP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pic>
        <p:nvPicPr>
          <p:cNvPr id="5" name="image5.jpg">
            <a:extLst>
              <a:ext uri="{FF2B5EF4-FFF2-40B4-BE49-F238E27FC236}">
                <a16:creationId xmlns:a16="http://schemas.microsoft.com/office/drawing/2014/main" id="{74C6D76E-C51C-E0A1-489B-FC389D255161}"/>
              </a:ext>
            </a:extLst>
          </p:cNvPr>
          <p:cNvPicPr/>
          <p:nvPr/>
        </p:nvPicPr>
        <p:blipFill>
          <a:blip r:embed="rId3"/>
          <a:srcRect t="8259" b="25958"/>
          <a:stretch>
            <a:fillRect/>
          </a:stretch>
        </p:blipFill>
        <p:spPr>
          <a:xfrm>
            <a:off x="216606" y="984517"/>
            <a:ext cx="5498394" cy="2047441"/>
          </a:xfrm>
          <a:prstGeom prst="rect">
            <a:avLst/>
          </a:prstGeom>
          <a:ln/>
        </p:spPr>
      </p:pic>
      <p:pic>
        <p:nvPicPr>
          <p:cNvPr id="8" name="Imagen 7">
            <a:extLst>
              <a:ext uri="{FF2B5EF4-FFF2-40B4-BE49-F238E27FC236}">
                <a16:creationId xmlns:a16="http://schemas.microsoft.com/office/drawing/2014/main" id="{881B079E-1AB0-209D-B298-0869DF78F000}"/>
              </a:ext>
            </a:extLst>
          </p:cNvPr>
          <p:cNvPicPr>
            <a:picLocks noChangeAspect="1"/>
          </p:cNvPicPr>
          <p:nvPr/>
        </p:nvPicPr>
        <p:blipFill>
          <a:blip r:embed="rId4"/>
          <a:stretch>
            <a:fillRect/>
          </a:stretch>
        </p:blipFill>
        <p:spPr>
          <a:xfrm>
            <a:off x="2379924" y="-2359775"/>
            <a:ext cx="2108790" cy="323895"/>
          </a:xfrm>
          <a:prstGeom prst="rect">
            <a:avLst/>
          </a:prstGeom>
        </p:spPr>
      </p:pic>
      <p:sp>
        <p:nvSpPr>
          <p:cNvPr id="9" name="Rectángulo: esquinas redondeadas 8">
            <a:extLst>
              <a:ext uri="{FF2B5EF4-FFF2-40B4-BE49-F238E27FC236}">
                <a16:creationId xmlns:a16="http://schemas.microsoft.com/office/drawing/2014/main" id="{EEDAED3C-BE98-D0D4-E321-45CCB4480326}"/>
              </a:ext>
            </a:extLst>
          </p:cNvPr>
          <p:cNvSpPr/>
          <p:nvPr/>
        </p:nvSpPr>
        <p:spPr>
          <a:xfrm>
            <a:off x="1001235" y="-3223700"/>
            <a:ext cx="1169581" cy="1980230"/>
          </a:xfrm>
          <a:prstGeom prst="round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s-ES" b="1" dirty="0"/>
              <a:t>Clientes </a:t>
            </a:r>
          </a:p>
          <a:p>
            <a:pPr algn="ctr"/>
            <a:r>
              <a:rPr lang="es-ES" b="1" dirty="0"/>
              <a:t>/</a:t>
            </a:r>
          </a:p>
          <a:p>
            <a:pPr algn="ctr"/>
            <a:r>
              <a:rPr lang="es-ES" b="1" dirty="0"/>
              <a:t>Empresas</a:t>
            </a:r>
          </a:p>
        </p:txBody>
      </p:sp>
      <p:sp>
        <p:nvSpPr>
          <p:cNvPr id="10" name="Rectángulo: esquinas redondeadas 9">
            <a:extLst>
              <a:ext uri="{FF2B5EF4-FFF2-40B4-BE49-F238E27FC236}">
                <a16:creationId xmlns:a16="http://schemas.microsoft.com/office/drawing/2014/main" id="{19303EA8-B7C6-8EEF-02B6-04CF777E7987}"/>
              </a:ext>
            </a:extLst>
          </p:cNvPr>
          <p:cNvSpPr/>
          <p:nvPr/>
        </p:nvSpPr>
        <p:spPr>
          <a:xfrm>
            <a:off x="4329225" y="-3611873"/>
            <a:ext cx="4221126" cy="2792820"/>
          </a:xfrm>
          <a:prstGeom prst="round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Lst>
            <a:path path="circle">
              <a:fillToRect l="100000" t="100000"/>
            </a:path>
          </a:gradFill>
          <a:ln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roun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dirty="0"/>
          </a:p>
        </p:txBody>
      </p:sp>
      <p:sp>
        <p:nvSpPr>
          <p:cNvPr id="11" name="Flecha: a la derecha 10">
            <a:extLst>
              <a:ext uri="{FF2B5EF4-FFF2-40B4-BE49-F238E27FC236}">
                <a16:creationId xmlns:a16="http://schemas.microsoft.com/office/drawing/2014/main" id="{256A15B1-9749-A1EB-35D6-18340AAA53EB}"/>
              </a:ext>
            </a:extLst>
          </p:cNvPr>
          <p:cNvSpPr/>
          <p:nvPr/>
        </p:nvSpPr>
        <p:spPr>
          <a:xfrm>
            <a:off x="2787504" y="-2867594"/>
            <a:ext cx="1006549" cy="517451"/>
          </a:xfrm>
          <a:prstGeom prst="rightArrow">
            <a:avLst/>
          </a:prstGeom>
          <a:solidFill>
            <a:schemeClr val="accent2">
              <a:lumMod val="25000"/>
              <a:lumOff val="75000"/>
            </a:schemeClr>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a la derecha 11">
            <a:extLst>
              <a:ext uri="{FF2B5EF4-FFF2-40B4-BE49-F238E27FC236}">
                <a16:creationId xmlns:a16="http://schemas.microsoft.com/office/drawing/2014/main" id="{CD783ECD-5E53-FF8B-720C-144B543B81FB}"/>
              </a:ext>
            </a:extLst>
          </p:cNvPr>
          <p:cNvSpPr/>
          <p:nvPr/>
        </p:nvSpPr>
        <p:spPr>
          <a:xfrm rot="10800000">
            <a:off x="2787504" y="-1973568"/>
            <a:ext cx="1006549" cy="517451"/>
          </a:xfrm>
          <a:prstGeom prst="rightArrow">
            <a:avLst/>
          </a:prstGeom>
          <a:solidFill>
            <a:schemeClr val="accent2">
              <a:lumMod val="25000"/>
              <a:lumOff val="75000"/>
            </a:schemeClr>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807C3124-AA63-03D7-D5D1-4A244D532647}"/>
              </a:ext>
            </a:extLst>
          </p:cNvPr>
          <p:cNvSpPr txBox="1"/>
          <p:nvPr/>
        </p:nvSpPr>
        <p:spPr>
          <a:xfrm>
            <a:off x="2503970" y="-3236193"/>
            <a:ext cx="1616148" cy="338554"/>
          </a:xfrm>
          <a:prstGeom prst="rect">
            <a:avLst/>
          </a:prstGeom>
          <a:noFill/>
        </p:spPr>
        <p:txBody>
          <a:bodyPr wrap="square" rtlCol="0">
            <a:spAutoFit/>
          </a:bodyPr>
          <a:lstStyle/>
          <a:p>
            <a:r>
              <a:rPr lang="es-ES" sz="800" dirty="0"/>
              <a:t>Datos de entrada JSON/XML</a:t>
            </a:r>
          </a:p>
          <a:p>
            <a:pPr marL="171450" indent="-171450">
              <a:buFont typeface="Arial" panose="020B0604020202020204" pitchFamily="34" charset="0"/>
              <a:buChar char="•"/>
            </a:pPr>
            <a:r>
              <a:rPr lang="es-ES" sz="800" dirty="0"/>
              <a:t>Número de envío</a:t>
            </a:r>
          </a:p>
        </p:txBody>
      </p:sp>
      <p:sp>
        <p:nvSpPr>
          <p:cNvPr id="14" name="CuadroTexto 13">
            <a:extLst>
              <a:ext uri="{FF2B5EF4-FFF2-40B4-BE49-F238E27FC236}">
                <a16:creationId xmlns:a16="http://schemas.microsoft.com/office/drawing/2014/main" id="{C2CE3858-D7D2-8B62-CC33-A27BC59009E5}"/>
              </a:ext>
            </a:extLst>
          </p:cNvPr>
          <p:cNvSpPr txBox="1"/>
          <p:nvPr/>
        </p:nvSpPr>
        <p:spPr>
          <a:xfrm>
            <a:off x="2503970" y="-1397723"/>
            <a:ext cx="1616148" cy="707886"/>
          </a:xfrm>
          <a:prstGeom prst="rect">
            <a:avLst/>
          </a:prstGeom>
          <a:noFill/>
        </p:spPr>
        <p:txBody>
          <a:bodyPr wrap="square" rtlCol="0">
            <a:spAutoFit/>
          </a:bodyPr>
          <a:lstStyle/>
          <a:p>
            <a:r>
              <a:rPr lang="es-ES" sz="800" dirty="0"/>
              <a:t>Datos de salida JSON/XML</a:t>
            </a:r>
          </a:p>
          <a:p>
            <a:pPr marL="171450" indent="-171450">
              <a:buFont typeface="Arial" panose="020B0604020202020204" pitchFamily="34" charset="0"/>
              <a:buChar char="•"/>
            </a:pPr>
            <a:r>
              <a:rPr lang="es-ES" sz="800" dirty="0"/>
              <a:t>Número de envío</a:t>
            </a:r>
          </a:p>
          <a:p>
            <a:pPr marL="171450" indent="-171450">
              <a:buFont typeface="Arial" panose="020B0604020202020204" pitchFamily="34" charset="0"/>
              <a:buChar char="•"/>
            </a:pPr>
            <a:r>
              <a:rPr lang="es-ES" sz="800" dirty="0"/>
              <a:t>Destinatario</a:t>
            </a:r>
          </a:p>
          <a:p>
            <a:pPr marL="171450" indent="-171450">
              <a:buFont typeface="Arial" panose="020B0604020202020204" pitchFamily="34" charset="0"/>
              <a:buChar char="•"/>
            </a:pPr>
            <a:r>
              <a:rPr lang="es-ES" sz="800" dirty="0"/>
              <a:t>Remitente</a:t>
            </a:r>
          </a:p>
          <a:p>
            <a:pPr marL="171450" indent="-171450">
              <a:buFont typeface="Arial" panose="020B0604020202020204" pitchFamily="34" charset="0"/>
              <a:buChar char="•"/>
            </a:pPr>
            <a:r>
              <a:rPr lang="es-ES" sz="800" dirty="0"/>
              <a:t>Estado</a:t>
            </a:r>
          </a:p>
        </p:txBody>
      </p:sp>
      <p:sp>
        <p:nvSpPr>
          <p:cNvPr id="15" name="CuadroTexto 14">
            <a:extLst>
              <a:ext uri="{FF2B5EF4-FFF2-40B4-BE49-F238E27FC236}">
                <a16:creationId xmlns:a16="http://schemas.microsoft.com/office/drawing/2014/main" id="{58E66F05-200E-A5CF-76DD-87C9B65FA945}"/>
              </a:ext>
            </a:extLst>
          </p:cNvPr>
          <p:cNvSpPr txBox="1"/>
          <p:nvPr/>
        </p:nvSpPr>
        <p:spPr>
          <a:xfrm>
            <a:off x="4572000" y="-3454532"/>
            <a:ext cx="1538178" cy="230832"/>
          </a:xfrm>
          <a:prstGeom prst="rect">
            <a:avLst/>
          </a:prstGeom>
          <a:noFill/>
        </p:spPr>
        <p:txBody>
          <a:bodyPr wrap="square" rtlCol="0">
            <a:spAutoFit/>
          </a:bodyPr>
          <a:lstStyle/>
          <a:p>
            <a:r>
              <a:rPr lang="es-ES" sz="900" b="1" dirty="0"/>
              <a:t>Transporte S.L.</a:t>
            </a:r>
          </a:p>
        </p:txBody>
      </p:sp>
      <p:sp>
        <p:nvSpPr>
          <p:cNvPr id="16" name="Elipse 15">
            <a:extLst>
              <a:ext uri="{FF2B5EF4-FFF2-40B4-BE49-F238E27FC236}">
                <a16:creationId xmlns:a16="http://schemas.microsoft.com/office/drawing/2014/main" id="{59863BDB-0549-2B43-CE79-F59AA82FE5A3}"/>
              </a:ext>
            </a:extLst>
          </p:cNvPr>
          <p:cNvSpPr/>
          <p:nvPr/>
        </p:nvSpPr>
        <p:spPr>
          <a:xfrm>
            <a:off x="4488714" y="-2608869"/>
            <a:ext cx="1765005" cy="754913"/>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sz="900" dirty="0">
                <a:solidFill>
                  <a:schemeClr val="tx1"/>
                </a:solidFill>
              </a:rPr>
              <a:t>API - ENVIOS</a:t>
            </a:r>
          </a:p>
          <a:p>
            <a:pPr marL="171450" indent="-171450">
              <a:buFont typeface="Arial" panose="020B0604020202020204" pitchFamily="34" charset="0"/>
              <a:buChar char="•"/>
            </a:pPr>
            <a:r>
              <a:rPr lang="es-ES" sz="900" dirty="0">
                <a:solidFill>
                  <a:schemeClr val="tx1"/>
                </a:solidFill>
              </a:rPr>
              <a:t>Consulta</a:t>
            </a:r>
          </a:p>
          <a:p>
            <a:pPr marL="171450" indent="-171450">
              <a:buFont typeface="Arial" panose="020B0604020202020204" pitchFamily="34" charset="0"/>
              <a:buChar char="•"/>
            </a:pPr>
            <a:r>
              <a:rPr lang="es-ES" sz="900" dirty="0">
                <a:solidFill>
                  <a:schemeClr val="tx1"/>
                </a:solidFill>
              </a:rPr>
              <a:t>Actualización</a:t>
            </a:r>
          </a:p>
          <a:p>
            <a:pPr marL="171450" indent="-171450">
              <a:buFont typeface="Arial" panose="020B0604020202020204" pitchFamily="34" charset="0"/>
              <a:buChar char="•"/>
            </a:pPr>
            <a:r>
              <a:rPr lang="es-ES" sz="900" dirty="0">
                <a:solidFill>
                  <a:schemeClr val="tx1"/>
                </a:solidFill>
              </a:rPr>
              <a:t>…</a:t>
            </a:r>
          </a:p>
        </p:txBody>
      </p:sp>
      <p:sp>
        <p:nvSpPr>
          <p:cNvPr id="17" name="Flecha: a la derecha 16">
            <a:extLst>
              <a:ext uri="{FF2B5EF4-FFF2-40B4-BE49-F238E27FC236}">
                <a16:creationId xmlns:a16="http://schemas.microsoft.com/office/drawing/2014/main" id="{3691E9EE-1DB2-4D0C-96E3-D70C40C91178}"/>
              </a:ext>
            </a:extLst>
          </p:cNvPr>
          <p:cNvSpPr/>
          <p:nvPr/>
        </p:nvSpPr>
        <p:spPr>
          <a:xfrm rot="10800000">
            <a:off x="6438015" y="-2407249"/>
            <a:ext cx="386316" cy="241403"/>
          </a:xfrm>
          <a:prstGeom prst="rightArrow">
            <a:avLst/>
          </a:prstGeom>
          <a:solidFill>
            <a:schemeClr val="accent2">
              <a:lumMod val="25000"/>
              <a:lumOff val="75000"/>
            </a:schemeClr>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50491740-D67A-64C7-9D19-7F08EF0F73C1}"/>
              </a:ext>
            </a:extLst>
          </p:cNvPr>
          <p:cNvSpPr/>
          <p:nvPr/>
        </p:nvSpPr>
        <p:spPr>
          <a:xfrm>
            <a:off x="7008627" y="-3366437"/>
            <a:ext cx="1321984" cy="2341820"/>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Servidor de aplicaciones</a:t>
            </a:r>
          </a:p>
        </p:txBody>
      </p:sp>
      <p:pic>
        <p:nvPicPr>
          <p:cNvPr id="30" name="Imagen 29">
            <a:extLst>
              <a:ext uri="{FF2B5EF4-FFF2-40B4-BE49-F238E27FC236}">
                <a16:creationId xmlns:a16="http://schemas.microsoft.com/office/drawing/2014/main" id="{D17728BF-50F7-4340-4B80-FF7B3D2FE8B5}"/>
              </a:ext>
            </a:extLst>
          </p:cNvPr>
          <p:cNvPicPr>
            <a:picLocks noChangeAspect="1"/>
          </p:cNvPicPr>
          <p:nvPr/>
        </p:nvPicPr>
        <p:blipFill>
          <a:blip r:embed="rId5"/>
          <a:stretch>
            <a:fillRect/>
          </a:stretch>
        </p:blipFill>
        <p:spPr>
          <a:xfrm>
            <a:off x="3916753" y="3031958"/>
            <a:ext cx="4673932" cy="1809985"/>
          </a:xfrm>
          <a:prstGeom prst="rect">
            <a:avLst/>
          </a:prstGeom>
        </p:spPr>
      </p:pic>
    </p:spTree>
    <p:extLst>
      <p:ext uri="{BB962C8B-B14F-4D97-AF65-F5344CB8AC3E}">
        <p14:creationId xmlns:p14="http://schemas.microsoft.com/office/powerpoint/2010/main" val="3141398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Diseño de APIs. Partes URL</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pic>
        <p:nvPicPr>
          <p:cNvPr id="8" name="Imagen 7">
            <a:extLst>
              <a:ext uri="{FF2B5EF4-FFF2-40B4-BE49-F238E27FC236}">
                <a16:creationId xmlns:a16="http://schemas.microsoft.com/office/drawing/2014/main" id="{37E475E3-681D-7FD4-D771-5BC8B00A8FC7}"/>
              </a:ext>
            </a:extLst>
          </p:cNvPr>
          <p:cNvPicPr>
            <a:picLocks noChangeAspect="1"/>
          </p:cNvPicPr>
          <p:nvPr/>
        </p:nvPicPr>
        <p:blipFill>
          <a:blip r:embed="rId3"/>
          <a:stretch>
            <a:fillRect/>
          </a:stretch>
        </p:blipFill>
        <p:spPr>
          <a:xfrm>
            <a:off x="560300" y="2007823"/>
            <a:ext cx="7959436" cy="1127853"/>
          </a:xfrm>
          <a:prstGeom prst="rect">
            <a:avLst/>
          </a:prstGeom>
        </p:spPr>
      </p:pic>
    </p:spTree>
    <p:extLst>
      <p:ext uri="{BB962C8B-B14F-4D97-AF65-F5344CB8AC3E}">
        <p14:creationId xmlns:p14="http://schemas.microsoft.com/office/powerpoint/2010/main" val="4022730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Diseño de APIs. Identificación Recursos</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graphicFrame>
        <p:nvGraphicFramePr>
          <p:cNvPr id="7" name="Tabla 7">
            <a:extLst>
              <a:ext uri="{FF2B5EF4-FFF2-40B4-BE49-F238E27FC236}">
                <a16:creationId xmlns:a16="http://schemas.microsoft.com/office/drawing/2014/main" id="{329CE02E-FCFC-C159-8DF8-E7FF746CF38D}"/>
              </a:ext>
            </a:extLst>
          </p:cNvPr>
          <p:cNvGraphicFramePr>
            <a:graphicFrameLocks noGrp="1"/>
          </p:cNvGraphicFramePr>
          <p:nvPr>
            <p:extLst>
              <p:ext uri="{D42A27DB-BD31-4B8C-83A1-F6EECF244321}">
                <p14:modId xmlns:p14="http://schemas.microsoft.com/office/powerpoint/2010/main" val="1632186770"/>
              </p:ext>
            </p:extLst>
          </p:nvPr>
        </p:nvGraphicFramePr>
        <p:xfrm>
          <a:off x="731520" y="1574358"/>
          <a:ext cx="7331103" cy="2647784"/>
        </p:xfrm>
        <a:graphic>
          <a:graphicData uri="http://schemas.openxmlformats.org/drawingml/2006/table">
            <a:tbl>
              <a:tblPr firstRow="1" bandRow="1">
                <a:tableStyleId>{C083E6E3-FA7D-4D7B-A595-EF9225AFEA82}</a:tableStyleId>
              </a:tblPr>
              <a:tblGrid>
                <a:gridCol w="2488758">
                  <a:extLst>
                    <a:ext uri="{9D8B030D-6E8A-4147-A177-3AD203B41FA5}">
                      <a16:colId xmlns:a16="http://schemas.microsoft.com/office/drawing/2014/main" val="2618986871"/>
                    </a:ext>
                  </a:extLst>
                </a:gridCol>
                <a:gridCol w="1033670">
                  <a:extLst>
                    <a:ext uri="{9D8B030D-6E8A-4147-A177-3AD203B41FA5}">
                      <a16:colId xmlns:a16="http://schemas.microsoft.com/office/drawing/2014/main" val="4165492519"/>
                    </a:ext>
                  </a:extLst>
                </a:gridCol>
                <a:gridCol w="1041621">
                  <a:extLst>
                    <a:ext uri="{9D8B030D-6E8A-4147-A177-3AD203B41FA5}">
                      <a16:colId xmlns:a16="http://schemas.microsoft.com/office/drawing/2014/main" val="320148546"/>
                    </a:ext>
                  </a:extLst>
                </a:gridCol>
                <a:gridCol w="1327868">
                  <a:extLst>
                    <a:ext uri="{9D8B030D-6E8A-4147-A177-3AD203B41FA5}">
                      <a16:colId xmlns:a16="http://schemas.microsoft.com/office/drawing/2014/main" val="3922753797"/>
                    </a:ext>
                  </a:extLst>
                </a:gridCol>
                <a:gridCol w="1439186">
                  <a:extLst>
                    <a:ext uri="{9D8B030D-6E8A-4147-A177-3AD203B41FA5}">
                      <a16:colId xmlns:a16="http://schemas.microsoft.com/office/drawing/2014/main" val="3145829419"/>
                    </a:ext>
                  </a:extLst>
                </a:gridCol>
              </a:tblGrid>
              <a:tr h="464635">
                <a:tc>
                  <a:txBody>
                    <a:bodyPr/>
                    <a:lstStyle/>
                    <a:p>
                      <a:r>
                        <a:rPr lang="es-ES" dirty="0">
                          <a:latin typeface="Montserrat" panose="00000500000000000000" pitchFamily="2" charset="0"/>
                        </a:rPr>
                        <a:t>Recurso</a:t>
                      </a:r>
                    </a:p>
                  </a:txBody>
                  <a:tcPr anchor="ctr"/>
                </a:tc>
                <a:tc>
                  <a:txBody>
                    <a:bodyPr/>
                    <a:lstStyle/>
                    <a:p>
                      <a:pPr algn="ctr"/>
                      <a:r>
                        <a:rPr lang="es-ES" dirty="0">
                          <a:latin typeface="Montserrat" panose="00000500000000000000" pitchFamily="2" charset="0"/>
                        </a:rPr>
                        <a:t>GET</a:t>
                      </a:r>
                    </a:p>
                  </a:txBody>
                  <a:tcPr anchor="ctr"/>
                </a:tc>
                <a:tc>
                  <a:txBody>
                    <a:bodyPr/>
                    <a:lstStyle/>
                    <a:p>
                      <a:pPr algn="ctr"/>
                      <a:r>
                        <a:rPr lang="es-ES" dirty="0">
                          <a:latin typeface="Montserrat" panose="00000500000000000000" pitchFamily="2" charset="0"/>
                        </a:rPr>
                        <a:t>POST</a:t>
                      </a:r>
                    </a:p>
                  </a:txBody>
                  <a:tcPr anchor="ctr"/>
                </a:tc>
                <a:tc>
                  <a:txBody>
                    <a:bodyPr/>
                    <a:lstStyle/>
                    <a:p>
                      <a:pPr algn="ctr"/>
                      <a:r>
                        <a:rPr lang="es-ES" dirty="0">
                          <a:latin typeface="Montserrat" panose="00000500000000000000" pitchFamily="2" charset="0"/>
                        </a:rPr>
                        <a:t> PUT </a:t>
                      </a:r>
                    </a:p>
                  </a:txBody>
                  <a:tcPr anchor="ctr"/>
                </a:tc>
                <a:tc>
                  <a:txBody>
                    <a:bodyPr/>
                    <a:lstStyle/>
                    <a:p>
                      <a:pPr algn="ctr"/>
                      <a:r>
                        <a:rPr lang="es-ES" dirty="0">
                          <a:latin typeface="Montserrat" panose="00000500000000000000" pitchFamily="2" charset="0"/>
                        </a:rPr>
                        <a:t>DELETE</a:t>
                      </a:r>
                    </a:p>
                  </a:txBody>
                  <a:tcPr anchor="ctr"/>
                </a:tc>
                <a:extLst>
                  <a:ext uri="{0D108BD9-81ED-4DB2-BD59-A6C34878D82A}">
                    <a16:rowId xmlns:a16="http://schemas.microsoft.com/office/drawing/2014/main" val="4033747416"/>
                  </a:ext>
                </a:extLst>
              </a:tr>
              <a:tr h="464635">
                <a:tc>
                  <a:txBody>
                    <a:bodyPr/>
                    <a:lstStyle/>
                    <a:p>
                      <a:pPr algn="l" fontAlgn="base">
                        <a:spcAft>
                          <a:spcPts val="1200"/>
                        </a:spcAft>
                      </a:pPr>
                      <a:r>
                        <a:rPr lang="es-ES" sz="900" dirty="0">
                          <a:effectLst/>
                          <a:latin typeface="Montserrat" panose="00000500000000000000" pitchFamily="2" charset="0"/>
                        </a:rPr>
                        <a:t>/</a:t>
                      </a:r>
                      <a:r>
                        <a:rPr lang="es-ES" sz="900" dirty="0" err="1">
                          <a:effectLst/>
                          <a:latin typeface="Montserrat" panose="00000500000000000000" pitchFamily="2" charset="0"/>
                        </a:rPr>
                        <a:t>clients</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Recupera todos los clientes.</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Añade un nuevo cliente a la lista.</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Actualización masiva de clientes</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No aplica.</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245791637"/>
                  </a:ext>
                </a:extLst>
              </a:tr>
              <a:tr h="572838">
                <a:tc>
                  <a:txBody>
                    <a:bodyPr/>
                    <a:lstStyle/>
                    <a:p>
                      <a:pPr algn="l" fontAlgn="base">
                        <a:spcAft>
                          <a:spcPts val="1200"/>
                        </a:spcAft>
                      </a:pPr>
                      <a:r>
                        <a:rPr lang="es-ES" sz="900" dirty="0">
                          <a:effectLst/>
                          <a:latin typeface="Montserrat" panose="00000500000000000000" pitchFamily="2" charset="0"/>
                        </a:rPr>
                        <a:t>/</a:t>
                      </a:r>
                      <a:r>
                        <a:rPr lang="es-ES" sz="900" dirty="0" err="1">
                          <a:effectLst/>
                          <a:latin typeface="Montserrat" panose="00000500000000000000" pitchFamily="2" charset="0"/>
                        </a:rPr>
                        <a:t>clients</a:t>
                      </a:r>
                      <a:r>
                        <a:rPr lang="es-ES" sz="900" dirty="0">
                          <a:effectLst/>
                          <a:latin typeface="Montserrat" panose="00000500000000000000" pitchFamily="2" charset="0"/>
                        </a:rPr>
                        <a:t>/{</a:t>
                      </a:r>
                      <a:r>
                        <a:rPr lang="es-ES" sz="900" dirty="0" err="1">
                          <a:effectLst/>
                          <a:latin typeface="Montserrat" panose="00000500000000000000" pitchFamily="2" charset="0"/>
                        </a:rPr>
                        <a:t>clientId</a:t>
                      </a:r>
                      <a:r>
                        <a:rPr lang="es-ES" sz="900" dirty="0">
                          <a:effectLst/>
                          <a:latin typeface="Montserrat" panose="00000500000000000000" pitchFamily="2" charset="0"/>
                        </a:rPr>
                        <a:t>}</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Recupera los detalles de un cliente.</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No aplica.</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Actualiza los detalles del cliente si existe.</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Elimina un cliente.</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539051632"/>
                  </a:ext>
                </a:extLst>
              </a:tr>
              <a:tr h="572838">
                <a:tc>
                  <a:txBody>
                    <a:bodyPr/>
                    <a:lstStyle/>
                    <a:p>
                      <a:pPr algn="l" fontAlgn="base">
                        <a:spcAft>
                          <a:spcPts val="1200"/>
                        </a:spcAft>
                      </a:pPr>
                      <a:r>
                        <a:rPr lang="es-ES" sz="900" dirty="0">
                          <a:effectLst/>
                          <a:latin typeface="Montserrat" panose="00000500000000000000" pitchFamily="2" charset="0"/>
                        </a:rPr>
                        <a:t>/</a:t>
                      </a:r>
                      <a:r>
                        <a:rPr lang="es-ES" sz="900" dirty="0" err="1">
                          <a:effectLst/>
                          <a:latin typeface="Montserrat" panose="00000500000000000000" pitchFamily="2" charset="0"/>
                        </a:rPr>
                        <a:t>clients</a:t>
                      </a:r>
                      <a:r>
                        <a:rPr lang="es-ES" sz="900" dirty="0">
                          <a:effectLst/>
                          <a:latin typeface="Montserrat" panose="00000500000000000000" pitchFamily="2" charset="0"/>
                        </a:rPr>
                        <a:t>/{</a:t>
                      </a:r>
                      <a:r>
                        <a:rPr lang="es-ES" sz="900" dirty="0" err="1">
                          <a:effectLst/>
                          <a:latin typeface="Montserrat" panose="00000500000000000000" pitchFamily="2" charset="0"/>
                        </a:rPr>
                        <a:t>clientsId</a:t>
                      </a:r>
                      <a:r>
                        <a:rPr lang="es-ES" sz="900" dirty="0">
                          <a:effectLst/>
                          <a:latin typeface="Montserrat" panose="00000500000000000000" pitchFamily="2" charset="0"/>
                        </a:rPr>
                        <a:t>}/</a:t>
                      </a:r>
                      <a:r>
                        <a:rPr lang="es-ES" sz="900" dirty="0" err="1">
                          <a:effectLst/>
                          <a:latin typeface="Montserrat" panose="00000500000000000000" pitchFamily="2" charset="0"/>
                        </a:rPr>
                        <a:t>products</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Recupera todos los productos de un cliente.</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Crea un nuevo producto para el cliente seleccionado.</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Actualización masiva de productos de un cliente.</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No aplica.</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2148994084"/>
                  </a:ext>
                </a:extLst>
              </a:tr>
              <a:tr h="572838">
                <a:tc>
                  <a:txBody>
                    <a:bodyPr/>
                    <a:lstStyle/>
                    <a:p>
                      <a:pPr algn="l" fontAlgn="base">
                        <a:spcAft>
                          <a:spcPts val="1200"/>
                        </a:spcAft>
                      </a:pPr>
                      <a:r>
                        <a:rPr lang="es-ES" sz="900" dirty="0">
                          <a:effectLst/>
                          <a:latin typeface="Montserrat" panose="00000500000000000000" pitchFamily="2" charset="0"/>
                        </a:rPr>
                        <a:t>/</a:t>
                      </a:r>
                      <a:r>
                        <a:rPr lang="es-ES" sz="900" dirty="0" err="1">
                          <a:effectLst/>
                          <a:latin typeface="Montserrat" panose="00000500000000000000" pitchFamily="2" charset="0"/>
                        </a:rPr>
                        <a:t>clients</a:t>
                      </a:r>
                      <a:r>
                        <a:rPr lang="es-ES" sz="900" dirty="0">
                          <a:effectLst/>
                          <a:latin typeface="Montserrat" panose="00000500000000000000" pitchFamily="2" charset="0"/>
                        </a:rPr>
                        <a:t>/{</a:t>
                      </a:r>
                      <a:r>
                        <a:rPr lang="es-ES" sz="900" dirty="0" err="1">
                          <a:effectLst/>
                          <a:latin typeface="Montserrat" panose="00000500000000000000" pitchFamily="2" charset="0"/>
                        </a:rPr>
                        <a:t>clientsId</a:t>
                      </a:r>
                      <a:r>
                        <a:rPr lang="es-ES" sz="900" dirty="0">
                          <a:effectLst/>
                          <a:latin typeface="Montserrat" panose="00000500000000000000" pitchFamily="2" charset="0"/>
                        </a:rPr>
                        <a:t>}/</a:t>
                      </a:r>
                      <a:r>
                        <a:rPr lang="es-ES" sz="900" dirty="0" err="1">
                          <a:effectLst/>
                          <a:latin typeface="Montserrat" panose="00000500000000000000" pitchFamily="2" charset="0"/>
                        </a:rPr>
                        <a:t>products</a:t>
                      </a:r>
                      <a:r>
                        <a:rPr lang="es-ES" sz="900" dirty="0">
                          <a:effectLst/>
                          <a:latin typeface="Montserrat" panose="00000500000000000000" pitchFamily="2" charset="0"/>
                        </a:rPr>
                        <a:t>/{</a:t>
                      </a:r>
                      <a:r>
                        <a:rPr lang="es-ES" sz="900" dirty="0" err="1">
                          <a:effectLst/>
                          <a:latin typeface="Montserrat" panose="00000500000000000000" pitchFamily="2" charset="0"/>
                        </a:rPr>
                        <a:t>productId</a:t>
                      </a:r>
                      <a:r>
                        <a:rPr lang="es-ES" sz="900" dirty="0">
                          <a:effectLst/>
                          <a:latin typeface="Montserrat" panose="00000500000000000000" pitchFamily="2" charset="0"/>
                        </a:rPr>
                        <a:t>}</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Recupera el detalle del producto.</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No aplica.</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Actualiza los detalles de un producto.</a:t>
                      </a:r>
                      <a:endParaRPr lang="es-ES" sz="9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algn="l" fontAlgn="base">
                        <a:spcAft>
                          <a:spcPts val="1200"/>
                        </a:spcAft>
                      </a:pPr>
                      <a:r>
                        <a:rPr lang="es-ES" sz="900" dirty="0">
                          <a:effectLst/>
                          <a:latin typeface="Montserrat" panose="00000500000000000000" pitchFamily="2" charset="0"/>
                        </a:rPr>
                        <a:t>Elimina un producto.</a:t>
                      </a:r>
                    </a:p>
                  </a:txBody>
                  <a:tcPr marL="68580" marR="68580" marT="0" marB="0" anchor="ctr"/>
                </a:tc>
                <a:extLst>
                  <a:ext uri="{0D108BD9-81ED-4DB2-BD59-A6C34878D82A}">
                    <a16:rowId xmlns:a16="http://schemas.microsoft.com/office/drawing/2014/main" val="787511965"/>
                  </a:ext>
                </a:extLst>
              </a:tr>
            </a:tbl>
          </a:graphicData>
        </a:graphic>
      </p:graphicFrame>
    </p:spTree>
    <p:extLst>
      <p:ext uri="{BB962C8B-B14F-4D97-AF65-F5344CB8AC3E}">
        <p14:creationId xmlns:p14="http://schemas.microsoft.com/office/powerpoint/2010/main" val="1893220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API Manager</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Rectangle 2">
            <a:extLst>
              <a:ext uri="{FF2B5EF4-FFF2-40B4-BE49-F238E27FC236}">
                <a16:creationId xmlns:a16="http://schemas.microsoft.com/office/drawing/2014/main" id="{2D2555AC-09AD-861D-4C82-5461A77DCEFD}"/>
              </a:ext>
            </a:extLst>
          </p:cNvPr>
          <p:cNvSpPr>
            <a:spLocks noChangeArrowheads="1"/>
          </p:cNvSpPr>
          <p:nvPr/>
        </p:nvSpPr>
        <p:spPr bwMode="auto">
          <a:xfrm>
            <a:off x="762000" y="-266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5" name="Diagrama 4">
            <a:extLst>
              <a:ext uri="{FF2B5EF4-FFF2-40B4-BE49-F238E27FC236}">
                <a16:creationId xmlns:a16="http://schemas.microsoft.com/office/drawing/2014/main" id="{95F3E65E-DD97-B61B-7D8D-A44BB6667598}"/>
              </a:ext>
            </a:extLst>
          </p:cNvPr>
          <p:cNvGraphicFramePr/>
          <p:nvPr>
            <p:extLst>
              <p:ext uri="{D42A27DB-BD31-4B8C-83A1-F6EECF244321}">
                <p14:modId xmlns:p14="http://schemas.microsoft.com/office/powerpoint/2010/main" val="2116441495"/>
              </p:ext>
            </p:extLst>
          </p:nvPr>
        </p:nvGraphicFramePr>
        <p:xfrm>
          <a:off x="1662430" y="1302385"/>
          <a:ext cx="5189220" cy="3421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3">
            <a:extLst>
              <a:ext uri="{FF2B5EF4-FFF2-40B4-BE49-F238E27FC236}">
                <a16:creationId xmlns:a16="http://schemas.microsoft.com/office/drawing/2014/main" id="{71F09505-35A9-0F90-D9E5-98AA12474CB3}"/>
              </a:ext>
            </a:extLst>
          </p:cNvPr>
          <p:cNvSpPr>
            <a:spLocks noChangeArrowheads="1"/>
          </p:cNvSpPr>
          <p:nvPr/>
        </p:nvSpPr>
        <p:spPr bwMode="auto">
          <a:xfrm>
            <a:off x="762000" y="190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s-ES" altLang="es-ES" sz="900" b="1" i="0" u="none" strike="noStrike" cap="none" normalizeH="0" baseline="0">
                <a:ln>
                  <a:noFill/>
                </a:ln>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600" b="0" i="0" u="none" strike="noStrike" cap="none" normalizeH="0" baseline="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8596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8" name="Google Shape;178;p17"/>
          <p:cNvSpPr txBox="1"/>
          <p:nvPr/>
        </p:nvSpPr>
        <p:spPr>
          <a:xfrm>
            <a:off x="3601700" y="1568265"/>
            <a:ext cx="4193700" cy="432396"/>
          </a:xfrm>
          <a:prstGeom prst="rect">
            <a:avLst/>
          </a:prstGeom>
          <a:noFill/>
          <a:ln>
            <a:noFill/>
          </a:ln>
        </p:spPr>
        <p:txBody>
          <a:bodyPr spcFirstLastPara="1" wrap="square" lIns="91425" tIns="91425" rIns="91425" bIns="91425" anchor="t" anchorCtr="0">
            <a:spAutoFit/>
          </a:bodyPr>
          <a:lstStyle/>
          <a:p>
            <a:pPr>
              <a:lnSpc>
                <a:spcPct val="115000"/>
              </a:lnSpc>
              <a:defRPr/>
            </a:pPr>
            <a:r>
              <a:rPr lang="es" b="1" dirty="0">
                <a:latin typeface="Montserrat"/>
                <a:ea typeface="Montserrat"/>
                <a:cs typeface="Montserrat"/>
                <a:sym typeface="Montserrat"/>
              </a:rPr>
              <a:t>01.      Conceptos API</a:t>
            </a:r>
            <a:endParaRPr b="1" dirty="0">
              <a:latin typeface="Montserrat"/>
              <a:ea typeface="Montserrat"/>
              <a:cs typeface="Montserrat"/>
              <a:sym typeface="Montserrat"/>
            </a:endParaRPr>
          </a:p>
        </p:txBody>
      </p:sp>
      <p:pic>
        <p:nvPicPr>
          <p:cNvPr id="180" name="Google Shape;180;p17"/>
          <p:cNvPicPr preferRelativeResize="0"/>
          <p:nvPr/>
        </p:nvPicPr>
        <p:blipFill>
          <a:blip r:embed="rId3">
            <a:alphaModFix/>
          </a:blip>
          <a:stretch>
            <a:fillRect/>
          </a:stretch>
        </p:blipFill>
        <p:spPr>
          <a:xfrm>
            <a:off x="7795399" y="245100"/>
            <a:ext cx="1031673" cy="441725"/>
          </a:xfrm>
          <a:prstGeom prst="rect">
            <a:avLst/>
          </a:prstGeom>
          <a:noFill/>
          <a:ln>
            <a:noFill/>
          </a:ln>
        </p:spPr>
      </p:pic>
      <p:sp>
        <p:nvSpPr>
          <p:cNvPr id="181" name="Google Shape;181;p17"/>
          <p:cNvSpPr/>
          <p:nvPr/>
        </p:nvSpPr>
        <p:spPr>
          <a:xfrm>
            <a:off x="0" y="7684"/>
            <a:ext cx="3354900" cy="5143500"/>
          </a:xfrm>
          <a:prstGeom prst="rect">
            <a:avLst/>
          </a:prstGeom>
          <a:solidFill>
            <a:schemeClr val="lt2"/>
          </a:solidFill>
          <a:ln>
            <a:noFill/>
          </a:ln>
        </p:spPr>
        <p:txBody>
          <a:bodyPr spcFirstLastPara="1" wrap="square" lIns="91425" tIns="91425" rIns="91425" bIns="91425" anchor="ctr" anchorCtr="0">
            <a:noAutofit/>
          </a:bodyPr>
          <a:lstStyle/>
          <a:p>
            <a:pPr>
              <a:defRPr/>
            </a:pPr>
            <a:endParaRPr/>
          </a:p>
        </p:txBody>
      </p:sp>
      <p:sp>
        <p:nvSpPr>
          <p:cNvPr id="182" name="Google Shape;182;p17"/>
          <p:cNvSpPr txBox="1"/>
          <p:nvPr/>
        </p:nvSpPr>
        <p:spPr>
          <a:xfrm>
            <a:off x="715400" y="764732"/>
            <a:ext cx="1794900" cy="400200"/>
          </a:xfrm>
          <a:prstGeom prst="rect">
            <a:avLst/>
          </a:prstGeom>
          <a:noFill/>
          <a:ln>
            <a:noFill/>
          </a:ln>
        </p:spPr>
        <p:txBody>
          <a:bodyPr spcFirstLastPara="1" wrap="square" lIns="91425" tIns="91425" rIns="91425" bIns="91425" anchor="t" anchorCtr="0">
            <a:spAutoFit/>
          </a:bodyPr>
          <a:lstStyle/>
          <a:p>
            <a:pPr>
              <a:defRPr/>
            </a:pPr>
            <a:r>
              <a:rPr lang="es" b="1">
                <a:latin typeface="Montserrat"/>
                <a:ea typeface="Montserrat"/>
                <a:cs typeface="Montserrat"/>
                <a:sym typeface="Montserrat"/>
              </a:rPr>
              <a:t>Índice</a:t>
            </a:r>
            <a:endParaRPr b="1">
              <a:latin typeface="Montserrat"/>
              <a:ea typeface="Montserrat"/>
              <a:cs typeface="Montserrat"/>
              <a:sym typeface="Montserrat"/>
            </a:endParaRPr>
          </a:p>
        </p:txBody>
      </p:sp>
      <p:cxnSp>
        <p:nvCxnSpPr>
          <p:cNvPr id="183" name="Google Shape;183;p17"/>
          <p:cNvCxnSpPr/>
          <p:nvPr/>
        </p:nvCxnSpPr>
        <p:spPr>
          <a:xfrm>
            <a:off x="739600" y="1292867"/>
            <a:ext cx="1875300" cy="0"/>
          </a:xfrm>
          <a:prstGeom prst="straightConnector1">
            <a:avLst/>
          </a:prstGeom>
          <a:noFill/>
          <a:ln w="38100" cap="flat" cmpd="sng">
            <a:solidFill>
              <a:schemeClr val="dk1"/>
            </a:solidFill>
            <a:prstDash val="solid"/>
            <a:round/>
            <a:headEnd type="none" w="med" len="med"/>
            <a:tailEnd type="none" w="med" len="med"/>
          </a:ln>
        </p:spPr>
      </p:cxnSp>
      <p:sp>
        <p:nvSpPr>
          <p:cNvPr id="184" name="Google Shape;184;p17"/>
          <p:cNvSpPr txBox="1"/>
          <p:nvPr/>
        </p:nvSpPr>
        <p:spPr>
          <a:xfrm>
            <a:off x="7085875" y="4623125"/>
            <a:ext cx="1741200" cy="369300"/>
          </a:xfrm>
          <a:prstGeom prst="rect">
            <a:avLst/>
          </a:prstGeom>
          <a:noFill/>
          <a:ln>
            <a:noFill/>
          </a:ln>
        </p:spPr>
        <p:txBody>
          <a:bodyPr spcFirstLastPara="1" wrap="square" lIns="91425" tIns="91425" rIns="91425" bIns="91425" anchor="t" anchorCtr="0">
            <a:spAutoFit/>
          </a:bodyPr>
          <a:lstStyle/>
          <a:p>
            <a:pPr>
              <a:defRPr/>
            </a:pPr>
            <a:r>
              <a:rPr lang="es" sz="1200" b="1">
                <a:latin typeface="Montserrat"/>
                <a:ea typeface="Montserrat"/>
                <a:cs typeface="Montserrat"/>
                <a:sym typeface="Montserrat"/>
              </a:rPr>
              <a:t>      </a:t>
            </a:r>
            <a:endParaRPr sz="1200" b="1">
              <a:latin typeface="Montserrat"/>
              <a:ea typeface="Montserrat"/>
              <a:cs typeface="Montserrat"/>
              <a:sym typeface="Montserrat"/>
            </a:endParaRPr>
          </a:p>
        </p:txBody>
      </p:sp>
      <p:sp>
        <p:nvSpPr>
          <p:cNvPr id="2" name="Marcador de número de diapositiva 1">
            <a:extLst>
              <a:ext uri="{FF2B5EF4-FFF2-40B4-BE49-F238E27FC236}">
                <a16:creationId xmlns:a16="http://schemas.microsoft.com/office/drawing/2014/main" id="{F34922C1-9815-45FB-80C5-A85D94A96258}"/>
              </a:ext>
            </a:extLst>
          </p:cNvPr>
          <p:cNvSpPr>
            <a:spLocks noGrp="1"/>
          </p:cNvSpPr>
          <p:nvPr>
            <p:ph type="sldNum" idx="12"/>
          </p:nvPr>
        </p:nvSpPr>
        <p:spPr/>
        <p:txBody>
          <a:bodyPr/>
          <a:lstStyle/>
          <a:p>
            <a:pPr>
              <a:defRPr/>
            </a:pPr>
            <a:fld id="{00000000-1234-1234-1234-123412341234}" type="slidenum">
              <a:rPr lang="es-ES" smtClean="0">
                <a:solidFill>
                  <a:srgbClr val="595959"/>
                </a:solidFill>
              </a:rPr>
              <a:pPr>
                <a:defRPr/>
              </a:pPr>
              <a:t>2</a:t>
            </a:fld>
            <a:endParaRPr lang="es-ES">
              <a:solidFill>
                <a:srgbClr val="595959"/>
              </a:solidFill>
            </a:endParaRPr>
          </a:p>
        </p:txBody>
      </p:sp>
      <p:sp>
        <p:nvSpPr>
          <p:cNvPr id="12" name="Google Shape;179;p17">
            <a:extLst>
              <a:ext uri="{FF2B5EF4-FFF2-40B4-BE49-F238E27FC236}">
                <a16:creationId xmlns:a16="http://schemas.microsoft.com/office/drawing/2014/main" id="{10C444E7-1E76-432B-A4CD-0CF325D2E912}"/>
              </a:ext>
            </a:extLst>
          </p:cNvPr>
          <p:cNvSpPr txBox="1"/>
          <p:nvPr/>
        </p:nvSpPr>
        <p:spPr>
          <a:xfrm>
            <a:off x="3601700" y="2106756"/>
            <a:ext cx="4342150" cy="432396"/>
          </a:xfrm>
          <a:prstGeom prst="rect">
            <a:avLst/>
          </a:prstGeom>
          <a:noFill/>
          <a:ln>
            <a:noFill/>
          </a:ln>
        </p:spPr>
        <p:txBody>
          <a:bodyPr spcFirstLastPara="1" wrap="square" lIns="91425" tIns="91425" rIns="91425" bIns="91425" anchor="t" anchorCtr="0">
            <a:spAutoFit/>
          </a:bodyPr>
          <a:lstStyle/>
          <a:p>
            <a:pPr>
              <a:lnSpc>
                <a:spcPct val="115000"/>
              </a:lnSpc>
              <a:defRPr/>
            </a:pPr>
            <a:r>
              <a:rPr lang="es" b="1" dirty="0">
                <a:latin typeface="Montserrat"/>
                <a:ea typeface="Montserrat"/>
                <a:cs typeface="Montserrat"/>
                <a:sym typeface="Montserrat"/>
              </a:rPr>
              <a:t>02.      Roles/Perfiles API</a:t>
            </a:r>
            <a:endParaRPr b="1" dirty="0">
              <a:latin typeface="Montserrat"/>
              <a:ea typeface="Montserrat"/>
              <a:cs typeface="Montserrat"/>
              <a:sym typeface="Montserrat"/>
            </a:endParaRPr>
          </a:p>
        </p:txBody>
      </p:sp>
      <p:sp>
        <p:nvSpPr>
          <p:cNvPr id="13" name="Google Shape;179;p17">
            <a:extLst>
              <a:ext uri="{FF2B5EF4-FFF2-40B4-BE49-F238E27FC236}">
                <a16:creationId xmlns:a16="http://schemas.microsoft.com/office/drawing/2014/main" id="{E66F29FD-FA0F-5BB0-9C2D-A7E8278B3E3A}"/>
              </a:ext>
            </a:extLst>
          </p:cNvPr>
          <p:cNvSpPr txBox="1"/>
          <p:nvPr/>
        </p:nvSpPr>
        <p:spPr>
          <a:xfrm>
            <a:off x="3601700" y="2663145"/>
            <a:ext cx="4342150" cy="432396"/>
          </a:xfrm>
          <a:prstGeom prst="rect">
            <a:avLst/>
          </a:prstGeom>
          <a:noFill/>
          <a:ln>
            <a:noFill/>
          </a:ln>
        </p:spPr>
        <p:txBody>
          <a:bodyPr spcFirstLastPara="1" wrap="square" lIns="91425" tIns="91425" rIns="91425" bIns="91425" anchor="t" anchorCtr="0">
            <a:spAutoFit/>
          </a:bodyPr>
          <a:lstStyle/>
          <a:p>
            <a:pPr>
              <a:lnSpc>
                <a:spcPct val="115000"/>
              </a:lnSpc>
              <a:defRPr/>
            </a:pPr>
            <a:r>
              <a:rPr lang="es" b="1" dirty="0">
                <a:latin typeface="Montserrat"/>
                <a:sym typeface="Montserrat"/>
              </a:rPr>
              <a:t>03.      Herramientas APIs</a:t>
            </a:r>
            <a:endParaRPr lang="es" b="1" dirty="0">
              <a:latin typeface="Montserrat"/>
            </a:endParaRPr>
          </a:p>
        </p:txBody>
      </p:sp>
    </p:spTree>
    <p:extLst>
      <p:ext uri="{BB962C8B-B14F-4D97-AF65-F5344CB8AC3E}">
        <p14:creationId xmlns:p14="http://schemas.microsoft.com/office/powerpoint/2010/main" val="365156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API Manager</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Rectangle 2">
            <a:extLst>
              <a:ext uri="{FF2B5EF4-FFF2-40B4-BE49-F238E27FC236}">
                <a16:creationId xmlns:a16="http://schemas.microsoft.com/office/drawing/2014/main" id="{2D2555AC-09AD-861D-4C82-5461A77DCEFD}"/>
              </a:ext>
            </a:extLst>
          </p:cNvPr>
          <p:cNvSpPr>
            <a:spLocks noChangeArrowheads="1"/>
          </p:cNvSpPr>
          <p:nvPr/>
        </p:nvSpPr>
        <p:spPr bwMode="auto">
          <a:xfrm>
            <a:off x="762000" y="-266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3">
            <a:extLst>
              <a:ext uri="{FF2B5EF4-FFF2-40B4-BE49-F238E27FC236}">
                <a16:creationId xmlns:a16="http://schemas.microsoft.com/office/drawing/2014/main" id="{71F09505-35A9-0F90-D9E5-98AA12474CB3}"/>
              </a:ext>
            </a:extLst>
          </p:cNvPr>
          <p:cNvSpPr>
            <a:spLocks noChangeArrowheads="1"/>
          </p:cNvSpPr>
          <p:nvPr/>
        </p:nvSpPr>
        <p:spPr bwMode="auto">
          <a:xfrm>
            <a:off x="762000" y="190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s-ES" altLang="es-ES" sz="900" b="1" i="0" u="none" strike="noStrike" cap="none" normalizeH="0" baseline="0">
                <a:ln>
                  <a:noFill/>
                </a:ln>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600" b="0" i="0" u="none" strike="noStrike" cap="none" normalizeH="0" baseline="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Marcador de contenido 2">
            <a:extLst>
              <a:ext uri="{FF2B5EF4-FFF2-40B4-BE49-F238E27FC236}">
                <a16:creationId xmlns:a16="http://schemas.microsoft.com/office/drawing/2014/main" id="{5ACA0A22-2F09-582B-E6B6-D630126E7D54}"/>
              </a:ext>
            </a:extLst>
          </p:cNvPr>
          <p:cNvSpPr>
            <a:spLocks noGrp="1"/>
          </p:cNvSpPr>
          <p:nvPr/>
        </p:nvSpPr>
        <p:spPr>
          <a:xfrm>
            <a:off x="2816374" y="1335651"/>
            <a:ext cx="6002044" cy="157373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es-ES" sz="1100" dirty="0">
                <a:latin typeface="Montserrat" panose="00000500000000000000" pitchFamily="2" charset="0"/>
              </a:rPr>
              <a:t>Permite el </a:t>
            </a:r>
            <a:r>
              <a:rPr lang="es-ES" sz="1100" b="1" dirty="0">
                <a:latin typeface="Montserrat" panose="00000500000000000000" pitchFamily="2" charset="0"/>
              </a:rPr>
              <a:t>diseño de </a:t>
            </a:r>
            <a:r>
              <a:rPr lang="es-ES" sz="1100" b="1" dirty="0" err="1">
                <a:latin typeface="Montserrat" panose="00000500000000000000" pitchFamily="2" charset="0"/>
              </a:rPr>
              <a:t>APIs</a:t>
            </a:r>
            <a:r>
              <a:rPr lang="es-ES" sz="1100" b="1" dirty="0">
                <a:latin typeface="Montserrat" panose="00000500000000000000" pitchFamily="2" charset="0"/>
              </a:rPr>
              <a:t> </a:t>
            </a:r>
            <a:r>
              <a:rPr lang="es-ES" sz="1100" dirty="0">
                <a:latin typeface="Montserrat" panose="00000500000000000000" pitchFamily="2" charset="0"/>
              </a:rPr>
              <a:t>siguiendo estándares de especificación (OAS 2.0, OAS 3.0, RAML...).</a:t>
            </a:r>
          </a:p>
          <a:p>
            <a:pPr algn="just">
              <a:buFont typeface="Wingdings" panose="05000000000000000000" pitchFamily="2" charset="2"/>
              <a:buChar char="v"/>
            </a:pPr>
            <a:r>
              <a:rPr lang="es-ES" sz="1100" dirty="0">
                <a:latin typeface="Montserrat" panose="00000500000000000000" pitchFamily="2" charset="0"/>
              </a:rPr>
              <a:t>Gestión y control de las APIs creadas, fomentando la reutilización, tracking y </a:t>
            </a:r>
            <a:r>
              <a:rPr lang="es-ES" sz="1100" dirty="0" err="1">
                <a:latin typeface="Montserrat" panose="00000500000000000000" pitchFamily="2" charset="0"/>
              </a:rPr>
              <a:t>apificación</a:t>
            </a:r>
            <a:r>
              <a:rPr lang="es-ES" sz="1100" dirty="0">
                <a:latin typeface="Montserrat" panose="00000500000000000000" pitchFamily="2" charset="0"/>
              </a:rPr>
              <a:t> de funciones </a:t>
            </a:r>
            <a:r>
              <a:rPr lang="es-ES" sz="1100" dirty="0" err="1">
                <a:latin typeface="Montserrat" panose="00000500000000000000" pitchFamily="2" charset="0"/>
              </a:rPr>
              <a:t>core</a:t>
            </a:r>
            <a:r>
              <a:rPr lang="es-ES" sz="1100" dirty="0">
                <a:latin typeface="Montserrat" panose="00000500000000000000" pitchFamily="2" charset="0"/>
              </a:rPr>
              <a:t>.</a:t>
            </a:r>
          </a:p>
          <a:p>
            <a:pPr algn="just">
              <a:buFont typeface="Wingdings" panose="05000000000000000000" pitchFamily="2" charset="2"/>
              <a:buChar char="v"/>
            </a:pPr>
            <a:r>
              <a:rPr lang="es-ES" sz="1100" dirty="0">
                <a:latin typeface="Montserrat" panose="00000500000000000000" pitchFamily="2" charset="0"/>
              </a:rPr>
              <a:t>Normalmente permiten la administración de conexiones e integraciones a nivel de red con distintos sistemas, así como definición de entornos o establecimiento de </a:t>
            </a:r>
            <a:r>
              <a:rPr lang="es-ES" sz="1100" dirty="0" err="1">
                <a:latin typeface="Montserrat" panose="00000500000000000000" pitchFamily="2" charset="0"/>
              </a:rPr>
              <a:t>VPCs</a:t>
            </a:r>
            <a:r>
              <a:rPr lang="es-ES" sz="1100" dirty="0">
                <a:latin typeface="Montserrat" panose="00000500000000000000" pitchFamily="2" charset="0"/>
              </a:rPr>
              <a:t> o </a:t>
            </a:r>
            <a:r>
              <a:rPr lang="es-ES" sz="1100" dirty="0" err="1">
                <a:latin typeface="Montserrat" panose="00000500000000000000" pitchFamily="2" charset="0"/>
              </a:rPr>
              <a:t>VPNs</a:t>
            </a:r>
            <a:r>
              <a:rPr lang="es-ES" sz="1100" dirty="0">
                <a:latin typeface="Montserrat" panose="00000500000000000000" pitchFamily="2" charset="0"/>
              </a:rPr>
              <a:t>.</a:t>
            </a:r>
          </a:p>
          <a:p>
            <a:pPr algn="just">
              <a:buFont typeface="Wingdings" panose="05000000000000000000" pitchFamily="2" charset="2"/>
              <a:buChar char="v"/>
            </a:pPr>
            <a:r>
              <a:rPr lang="es-ES" sz="1100" dirty="0">
                <a:latin typeface="Montserrat" panose="00000500000000000000" pitchFamily="2" charset="0"/>
              </a:rPr>
              <a:t>Creación de </a:t>
            </a:r>
            <a:r>
              <a:rPr lang="es-ES" sz="1100" dirty="0" err="1">
                <a:latin typeface="Montserrat" panose="00000500000000000000" pitchFamily="2" charset="0"/>
              </a:rPr>
              <a:t>mocks</a:t>
            </a:r>
            <a:r>
              <a:rPr lang="es-ES" sz="1100" dirty="0">
                <a:latin typeface="Montserrat" panose="00000500000000000000" pitchFamily="2" charset="0"/>
              </a:rPr>
              <a:t> y </a:t>
            </a:r>
            <a:r>
              <a:rPr lang="es-ES" sz="1100" dirty="0" err="1">
                <a:latin typeface="Montserrat" panose="00000500000000000000" pitchFamily="2" charset="0"/>
              </a:rPr>
              <a:t>sandboxes</a:t>
            </a:r>
            <a:r>
              <a:rPr lang="es-ES" sz="1100" dirty="0">
                <a:latin typeface="Montserrat" panose="00000500000000000000" pitchFamily="2" charset="0"/>
              </a:rPr>
              <a:t>.</a:t>
            </a:r>
          </a:p>
          <a:p>
            <a:pPr algn="just">
              <a:buFont typeface="Wingdings" panose="05000000000000000000" pitchFamily="2" charset="2"/>
              <a:buChar char="v"/>
            </a:pPr>
            <a:r>
              <a:rPr lang="es-ES" sz="1100" dirty="0">
                <a:latin typeface="Montserrat" panose="00000500000000000000" pitchFamily="2" charset="0"/>
              </a:rPr>
              <a:t>Otras funcionalidades como: definición de niveles de SLA, monetización, gestión de usuarios, etc.</a:t>
            </a:r>
          </a:p>
        </p:txBody>
      </p:sp>
      <p:sp>
        <p:nvSpPr>
          <p:cNvPr id="8" name="Rectángulo: esquinas redondeadas 7">
            <a:extLst>
              <a:ext uri="{FF2B5EF4-FFF2-40B4-BE49-F238E27FC236}">
                <a16:creationId xmlns:a16="http://schemas.microsoft.com/office/drawing/2014/main" id="{C3F7AA60-195F-ECE4-2AB5-DF5FB4FFD9C2}"/>
              </a:ext>
            </a:extLst>
          </p:cNvPr>
          <p:cNvSpPr/>
          <p:nvPr/>
        </p:nvSpPr>
        <p:spPr>
          <a:xfrm>
            <a:off x="560300" y="1743747"/>
            <a:ext cx="1872000" cy="540000"/>
          </a:xfrm>
          <a:prstGeom prst="roundRect">
            <a:avLst/>
          </a:prstGeom>
          <a:solidFill>
            <a:srgbClr val="BC1356"/>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dirty="0"/>
              <a:t>API Manager</a:t>
            </a:r>
          </a:p>
        </p:txBody>
      </p:sp>
      <p:sp>
        <p:nvSpPr>
          <p:cNvPr id="9" name="Rectángulo: esquinas redondeadas 8">
            <a:extLst>
              <a:ext uri="{FF2B5EF4-FFF2-40B4-BE49-F238E27FC236}">
                <a16:creationId xmlns:a16="http://schemas.microsoft.com/office/drawing/2014/main" id="{32417D3B-843E-647D-EB7C-86ED60F69531}"/>
              </a:ext>
            </a:extLst>
          </p:cNvPr>
          <p:cNvSpPr/>
          <p:nvPr/>
        </p:nvSpPr>
        <p:spPr>
          <a:xfrm>
            <a:off x="6802581" y="3800858"/>
            <a:ext cx="1872000" cy="540000"/>
          </a:xfrm>
          <a:prstGeom prst="roundRect">
            <a:avLst/>
          </a:prstGeom>
          <a:solidFill>
            <a:srgbClr val="BC1356"/>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dirty="0"/>
              <a:t>API Gateway</a:t>
            </a:r>
          </a:p>
        </p:txBody>
      </p:sp>
      <p:sp>
        <p:nvSpPr>
          <p:cNvPr id="10" name="Abrir llave 9">
            <a:extLst>
              <a:ext uri="{FF2B5EF4-FFF2-40B4-BE49-F238E27FC236}">
                <a16:creationId xmlns:a16="http://schemas.microsoft.com/office/drawing/2014/main" id="{4F64ED5E-CE27-2B23-6BDF-CD41807987CC}"/>
              </a:ext>
            </a:extLst>
          </p:cNvPr>
          <p:cNvSpPr/>
          <p:nvPr/>
        </p:nvSpPr>
        <p:spPr>
          <a:xfrm>
            <a:off x="2453279" y="1127563"/>
            <a:ext cx="435394" cy="16975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
          </a:p>
        </p:txBody>
      </p:sp>
      <p:sp>
        <p:nvSpPr>
          <p:cNvPr id="11" name="Marcador de contenido 2">
            <a:extLst>
              <a:ext uri="{FF2B5EF4-FFF2-40B4-BE49-F238E27FC236}">
                <a16:creationId xmlns:a16="http://schemas.microsoft.com/office/drawing/2014/main" id="{704FEB44-DA03-F4A7-6906-0143CCCF9FF7}"/>
              </a:ext>
            </a:extLst>
          </p:cNvPr>
          <p:cNvSpPr txBox="1">
            <a:spLocks/>
          </p:cNvSpPr>
          <p:nvPr/>
        </p:nvSpPr>
        <p:spPr>
          <a:xfrm>
            <a:off x="625322" y="3263014"/>
            <a:ext cx="5686513" cy="1451411"/>
          </a:xfrm>
          <a:prstGeom prst="rect">
            <a:avLst/>
          </a:prstGeom>
        </p:spPr>
        <p:txBody>
          <a:bodyPr vert="horz" lIns="91440" tIns="45720" rIns="91440" bIns="45720" rtlCol="0">
            <a:normAutofit fontScale="92500"/>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just">
              <a:lnSpc>
                <a:spcPct val="90000"/>
              </a:lnSpc>
              <a:spcBef>
                <a:spcPts val="1000"/>
              </a:spcBef>
              <a:buFont typeface="Wingdings" panose="05000000000000000000" pitchFamily="2" charset="2"/>
              <a:buChar char="v"/>
            </a:pPr>
            <a:r>
              <a:rPr lang="es-ES" sz="1000" dirty="0">
                <a:latin typeface="Montserrat" panose="00000500000000000000" pitchFamily="2" charset="0"/>
              </a:rPr>
              <a:t>Capacidades relativas a la </a:t>
            </a:r>
            <a:r>
              <a:rPr lang="es-ES" sz="1000" dirty="0" err="1">
                <a:latin typeface="Montserrat" panose="00000500000000000000" pitchFamily="2" charset="0"/>
              </a:rPr>
              <a:t>securización</a:t>
            </a:r>
            <a:r>
              <a:rPr lang="es-ES" sz="1000" dirty="0">
                <a:latin typeface="Montserrat" panose="00000500000000000000" pitchFamily="2" charset="0"/>
              </a:rPr>
              <a:t> de las APIs. Habilita la posibilidad de aplicar políticas de seguridad, normalmente tanto políticas ‘</a:t>
            </a:r>
            <a:r>
              <a:rPr lang="es-ES" sz="1000" dirty="0" err="1">
                <a:latin typeface="Montserrat" panose="00000500000000000000" pitchFamily="2" charset="0"/>
              </a:rPr>
              <a:t>out</a:t>
            </a:r>
            <a:r>
              <a:rPr lang="es-ES" sz="1000" dirty="0">
                <a:latin typeface="Montserrat" panose="00000500000000000000" pitchFamily="2" charset="0"/>
              </a:rPr>
              <a:t> </a:t>
            </a:r>
            <a:r>
              <a:rPr lang="es-ES" sz="1000" dirty="0" err="1">
                <a:latin typeface="Montserrat" panose="00000500000000000000" pitchFamily="2" charset="0"/>
              </a:rPr>
              <a:t>of</a:t>
            </a:r>
            <a:r>
              <a:rPr lang="es-ES" sz="1000" dirty="0">
                <a:latin typeface="Montserrat" panose="00000500000000000000" pitchFamily="2" charset="0"/>
              </a:rPr>
              <a:t> </a:t>
            </a:r>
            <a:r>
              <a:rPr lang="es-ES" sz="1000" dirty="0" err="1">
                <a:latin typeface="Montserrat" panose="00000500000000000000" pitchFamily="2" charset="0"/>
              </a:rPr>
              <a:t>the</a:t>
            </a:r>
            <a:r>
              <a:rPr lang="es-ES" sz="1000" dirty="0">
                <a:latin typeface="Montserrat" panose="00000500000000000000" pitchFamily="2" charset="0"/>
              </a:rPr>
              <a:t> box’ como personalizadas.</a:t>
            </a:r>
          </a:p>
          <a:p>
            <a:pPr marL="228600" indent="-228600" algn="just">
              <a:lnSpc>
                <a:spcPct val="90000"/>
              </a:lnSpc>
              <a:spcBef>
                <a:spcPts val="1000"/>
              </a:spcBef>
              <a:buFont typeface="Wingdings" panose="05000000000000000000" pitchFamily="2" charset="2"/>
              <a:buChar char="v"/>
            </a:pPr>
            <a:r>
              <a:rPr lang="es-ES" sz="1000" dirty="0">
                <a:latin typeface="Montserrat" panose="00000500000000000000" pitchFamily="2" charset="0"/>
              </a:rPr>
              <a:t>Autorización y autenticación.</a:t>
            </a:r>
          </a:p>
          <a:p>
            <a:pPr marL="228600" indent="-228600" algn="just">
              <a:lnSpc>
                <a:spcPct val="90000"/>
              </a:lnSpc>
              <a:spcBef>
                <a:spcPts val="1000"/>
              </a:spcBef>
              <a:buFont typeface="Wingdings" panose="05000000000000000000" pitchFamily="2" charset="2"/>
              <a:buChar char="v"/>
            </a:pPr>
            <a:r>
              <a:rPr lang="es-ES" sz="1000" dirty="0">
                <a:latin typeface="Montserrat" panose="00000500000000000000" pitchFamily="2" charset="0"/>
              </a:rPr>
              <a:t>Puede ofrecerse como API Gateway centralizado aunque también se encuentra en forma de </a:t>
            </a:r>
            <a:r>
              <a:rPr lang="es-ES" sz="1000" dirty="0" err="1">
                <a:latin typeface="Montserrat" panose="00000500000000000000" pitchFamily="2" charset="0"/>
              </a:rPr>
              <a:t>microgateway</a:t>
            </a:r>
            <a:r>
              <a:rPr lang="es-ES" sz="1000" dirty="0">
                <a:latin typeface="Montserrat" panose="00000500000000000000" pitchFamily="2" charset="0"/>
              </a:rPr>
              <a:t> o incluso de manera distribuida, embebido en cada API individual.</a:t>
            </a:r>
          </a:p>
          <a:p>
            <a:pPr marL="228600" indent="-228600" algn="just">
              <a:lnSpc>
                <a:spcPct val="90000"/>
              </a:lnSpc>
              <a:spcBef>
                <a:spcPts val="1000"/>
              </a:spcBef>
              <a:buFont typeface="Wingdings" panose="05000000000000000000" pitchFamily="2" charset="2"/>
              <a:buChar char="v"/>
            </a:pPr>
            <a:r>
              <a:rPr lang="es-ES" sz="1000" dirty="0">
                <a:latin typeface="Montserrat" panose="00000500000000000000" pitchFamily="2" charset="0"/>
              </a:rPr>
              <a:t>En muchas ocasiones se encuentra integrado con un servidor de autorización/autenticación o gestor de identidades (</a:t>
            </a:r>
            <a:r>
              <a:rPr lang="es-ES" sz="1000" dirty="0" err="1">
                <a:latin typeface="Montserrat" panose="00000500000000000000" pitchFamily="2" charset="0"/>
              </a:rPr>
              <a:t>IdP</a:t>
            </a:r>
            <a:r>
              <a:rPr lang="es-ES" sz="1000" dirty="0">
                <a:latin typeface="Montserrat" panose="00000500000000000000" pitchFamily="2" charset="0"/>
              </a:rPr>
              <a:t>).</a:t>
            </a:r>
          </a:p>
          <a:p>
            <a:endParaRPr lang="es-ES" sz="2000" dirty="0"/>
          </a:p>
        </p:txBody>
      </p:sp>
      <p:sp>
        <p:nvSpPr>
          <p:cNvPr id="12" name="Abrir llave 11">
            <a:extLst>
              <a:ext uri="{FF2B5EF4-FFF2-40B4-BE49-F238E27FC236}">
                <a16:creationId xmlns:a16="http://schemas.microsoft.com/office/drawing/2014/main" id="{6931EBEF-51CC-3A9F-B93F-E6AB89768BF8}"/>
              </a:ext>
            </a:extLst>
          </p:cNvPr>
          <p:cNvSpPr/>
          <p:nvPr/>
        </p:nvSpPr>
        <p:spPr>
          <a:xfrm rot="10800000">
            <a:off x="6180218" y="3054927"/>
            <a:ext cx="499143" cy="18675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
          </a:p>
        </p:txBody>
      </p:sp>
    </p:spTree>
    <p:extLst>
      <p:ext uri="{BB962C8B-B14F-4D97-AF65-F5344CB8AC3E}">
        <p14:creationId xmlns:p14="http://schemas.microsoft.com/office/powerpoint/2010/main" val="663954026"/>
      </p:ext>
    </p:extLst>
  </p:cSld>
  <p:clrMapOvr>
    <a:overrideClrMapping bg1="lt1" tx1="dk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API Manager</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Rectangle 2">
            <a:extLst>
              <a:ext uri="{FF2B5EF4-FFF2-40B4-BE49-F238E27FC236}">
                <a16:creationId xmlns:a16="http://schemas.microsoft.com/office/drawing/2014/main" id="{2D2555AC-09AD-861D-4C82-5461A77DCEFD}"/>
              </a:ext>
            </a:extLst>
          </p:cNvPr>
          <p:cNvSpPr>
            <a:spLocks noChangeArrowheads="1"/>
          </p:cNvSpPr>
          <p:nvPr/>
        </p:nvSpPr>
        <p:spPr bwMode="auto">
          <a:xfrm>
            <a:off x="762000" y="-266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3">
            <a:extLst>
              <a:ext uri="{FF2B5EF4-FFF2-40B4-BE49-F238E27FC236}">
                <a16:creationId xmlns:a16="http://schemas.microsoft.com/office/drawing/2014/main" id="{71F09505-35A9-0F90-D9E5-98AA12474CB3}"/>
              </a:ext>
            </a:extLst>
          </p:cNvPr>
          <p:cNvSpPr>
            <a:spLocks noChangeArrowheads="1"/>
          </p:cNvSpPr>
          <p:nvPr/>
        </p:nvSpPr>
        <p:spPr bwMode="auto">
          <a:xfrm>
            <a:off x="762000" y="190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s-ES" altLang="es-ES" sz="900" b="1" i="0" u="none" strike="noStrike" cap="none" normalizeH="0" baseline="0">
                <a:ln>
                  <a:noFill/>
                </a:ln>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600" b="0" i="0" u="none" strike="noStrike" cap="none" normalizeH="0" baseline="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Marcador de contenido 2">
            <a:extLst>
              <a:ext uri="{FF2B5EF4-FFF2-40B4-BE49-F238E27FC236}">
                <a16:creationId xmlns:a16="http://schemas.microsoft.com/office/drawing/2014/main" id="{5ACA0A22-2F09-582B-E6B6-D630126E7D54}"/>
              </a:ext>
            </a:extLst>
          </p:cNvPr>
          <p:cNvSpPr>
            <a:spLocks noGrp="1"/>
          </p:cNvSpPr>
          <p:nvPr/>
        </p:nvSpPr>
        <p:spPr>
          <a:xfrm>
            <a:off x="2816374" y="1243506"/>
            <a:ext cx="6002044" cy="157373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es-ES" sz="1000" dirty="0">
                <a:latin typeface="Montserrat" panose="00000500000000000000" pitchFamily="2" charset="0"/>
              </a:rPr>
              <a:t>Se orienta principalmente a ofrecer un </a:t>
            </a:r>
            <a:r>
              <a:rPr lang="es-ES" sz="1000" dirty="0" err="1">
                <a:latin typeface="Montserrat" panose="00000500000000000000" pitchFamily="2" charset="0"/>
              </a:rPr>
              <a:t>marketplace</a:t>
            </a:r>
            <a:r>
              <a:rPr lang="es-ES" sz="1000" dirty="0">
                <a:latin typeface="Montserrat" panose="00000500000000000000" pitchFamily="2" charset="0"/>
              </a:rPr>
              <a:t> donde </a:t>
            </a:r>
            <a:r>
              <a:rPr lang="es-ES" sz="1000" b="1" dirty="0">
                <a:latin typeface="Montserrat" panose="00000500000000000000" pitchFamily="2" charset="0"/>
              </a:rPr>
              <a:t>exponer</a:t>
            </a:r>
            <a:r>
              <a:rPr lang="es-ES" sz="1000" dirty="0">
                <a:latin typeface="Montserrat" panose="00000500000000000000" pitchFamily="2" charset="0"/>
              </a:rPr>
              <a:t> de forma clara y organizada los diferentes </a:t>
            </a:r>
            <a:r>
              <a:rPr lang="es-ES" sz="1000" b="1" dirty="0">
                <a:latin typeface="Montserrat" panose="00000500000000000000" pitchFamily="2" charset="0"/>
              </a:rPr>
              <a:t>recursos</a:t>
            </a:r>
            <a:r>
              <a:rPr lang="es-ES" sz="1000" dirty="0">
                <a:latin typeface="Montserrat" panose="00000500000000000000" pitchFamily="2" charset="0"/>
              </a:rPr>
              <a:t> desarrollados: APIs, </a:t>
            </a:r>
            <a:r>
              <a:rPr lang="es-ES" sz="1000" dirty="0" err="1">
                <a:latin typeface="Montserrat" panose="00000500000000000000" pitchFamily="2" charset="0"/>
              </a:rPr>
              <a:t>templates</a:t>
            </a:r>
            <a:r>
              <a:rPr lang="es-ES" sz="1000" dirty="0">
                <a:latin typeface="Montserrat" panose="00000500000000000000" pitchFamily="2" charset="0"/>
              </a:rPr>
              <a:t>, políticas personalizadas, fragmentos de código reutilizables…</a:t>
            </a:r>
          </a:p>
          <a:p>
            <a:pPr algn="just">
              <a:buFont typeface="Wingdings" panose="05000000000000000000" pitchFamily="2" charset="2"/>
              <a:buChar char="v"/>
            </a:pPr>
            <a:r>
              <a:rPr lang="es-ES" sz="1000" dirty="0">
                <a:latin typeface="Montserrat" panose="00000500000000000000" pitchFamily="2" charset="0"/>
              </a:rPr>
              <a:t>Están enfocados a los distintos grupos de desarrolladores, tanto internos como externos, permitiendo a los consumidores consultar los servicios disponibles o incluso acciones de solicitud de acceso o autoservicio de los mismos.</a:t>
            </a:r>
          </a:p>
          <a:p>
            <a:pPr algn="just">
              <a:buFont typeface="Wingdings" panose="05000000000000000000" pitchFamily="2" charset="2"/>
              <a:buChar char="v"/>
            </a:pPr>
            <a:r>
              <a:rPr lang="es-ES" sz="1000" dirty="0">
                <a:latin typeface="Montserrat" panose="00000500000000000000" pitchFamily="2" charset="0"/>
              </a:rPr>
              <a:t>Estos portales pueden ser tanto públicos como privados, permitiendo una granularidad en los niveles de visualización de los recursos.</a:t>
            </a:r>
          </a:p>
          <a:p>
            <a:pPr algn="just">
              <a:buFont typeface="Wingdings" panose="05000000000000000000" pitchFamily="2" charset="2"/>
              <a:buChar char="v"/>
            </a:pPr>
            <a:r>
              <a:rPr lang="es-ES" sz="1000" dirty="0">
                <a:latin typeface="Montserrat" panose="00000500000000000000" pitchFamily="2" charset="0"/>
              </a:rPr>
              <a:t>Otras funcionalidades enfocadas a comunidad, como foros, blogs, etc.</a:t>
            </a:r>
          </a:p>
          <a:p>
            <a:pPr marL="0" indent="0">
              <a:buNone/>
            </a:pPr>
            <a:endParaRPr lang="es-ES" sz="2000" dirty="0"/>
          </a:p>
        </p:txBody>
      </p:sp>
      <p:sp>
        <p:nvSpPr>
          <p:cNvPr id="8" name="Rectángulo: esquinas redondeadas 7">
            <a:extLst>
              <a:ext uri="{FF2B5EF4-FFF2-40B4-BE49-F238E27FC236}">
                <a16:creationId xmlns:a16="http://schemas.microsoft.com/office/drawing/2014/main" id="{C3F7AA60-195F-ECE4-2AB5-DF5FB4FFD9C2}"/>
              </a:ext>
            </a:extLst>
          </p:cNvPr>
          <p:cNvSpPr/>
          <p:nvPr/>
        </p:nvSpPr>
        <p:spPr>
          <a:xfrm>
            <a:off x="560300" y="1743747"/>
            <a:ext cx="1872000" cy="540000"/>
          </a:xfrm>
          <a:prstGeom prst="roundRect">
            <a:avLst/>
          </a:prstGeom>
          <a:solidFill>
            <a:srgbClr val="BC1356"/>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dirty="0"/>
              <a:t>API Portal</a:t>
            </a:r>
          </a:p>
        </p:txBody>
      </p:sp>
      <p:sp>
        <p:nvSpPr>
          <p:cNvPr id="9" name="Rectángulo: esquinas redondeadas 8">
            <a:extLst>
              <a:ext uri="{FF2B5EF4-FFF2-40B4-BE49-F238E27FC236}">
                <a16:creationId xmlns:a16="http://schemas.microsoft.com/office/drawing/2014/main" id="{32417D3B-843E-647D-EB7C-86ED60F69531}"/>
              </a:ext>
            </a:extLst>
          </p:cNvPr>
          <p:cNvSpPr/>
          <p:nvPr/>
        </p:nvSpPr>
        <p:spPr>
          <a:xfrm>
            <a:off x="6802581" y="3800858"/>
            <a:ext cx="1872000" cy="540000"/>
          </a:xfrm>
          <a:prstGeom prst="roundRect">
            <a:avLst/>
          </a:prstGeom>
          <a:solidFill>
            <a:srgbClr val="BC1356"/>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dirty="0"/>
              <a:t>API Monitoring</a:t>
            </a:r>
          </a:p>
        </p:txBody>
      </p:sp>
      <p:sp>
        <p:nvSpPr>
          <p:cNvPr id="10" name="Abrir llave 9">
            <a:extLst>
              <a:ext uri="{FF2B5EF4-FFF2-40B4-BE49-F238E27FC236}">
                <a16:creationId xmlns:a16="http://schemas.microsoft.com/office/drawing/2014/main" id="{4F64ED5E-CE27-2B23-6BDF-CD41807987CC}"/>
              </a:ext>
            </a:extLst>
          </p:cNvPr>
          <p:cNvSpPr/>
          <p:nvPr/>
        </p:nvSpPr>
        <p:spPr>
          <a:xfrm>
            <a:off x="2453279" y="1127563"/>
            <a:ext cx="435394" cy="16975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
          </a:p>
        </p:txBody>
      </p:sp>
      <p:sp>
        <p:nvSpPr>
          <p:cNvPr id="11" name="Marcador de contenido 2">
            <a:extLst>
              <a:ext uri="{FF2B5EF4-FFF2-40B4-BE49-F238E27FC236}">
                <a16:creationId xmlns:a16="http://schemas.microsoft.com/office/drawing/2014/main" id="{704FEB44-DA03-F4A7-6906-0143CCCF9FF7}"/>
              </a:ext>
            </a:extLst>
          </p:cNvPr>
          <p:cNvSpPr txBox="1">
            <a:spLocks/>
          </p:cNvSpPr>
          <p:nvPr/>
        </p:nvSpPr>
        <p:spPr>
          <a:xfrm>
            <a:off x="625322" y="3263014"/>
            <a:ext cx="5686513" cy="1451411"/>
          </a:xfrm>
          <a:prstGeom prst="rect">
            <a:avLst/>
          </a:prstGeom>
        </p:spPr>
        <p:txBody>
          <a:bodyPr vert="horz" lIns="91440" tIns="45720" rIns="91440" bIns="45720" rtlCol="0">
            <a:norm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Font typeface="Wingdings" panose="05000000000000000000" pitchFamily="2" charset="2"/>
              <a:buChar char="v"/>
            </a:pPr>
            <a:r>
              <a:rPr lang="es-ES" sz="900" dirty="0">
                <a:latin typeface="Montserrat" panose="00000500000000000000" pitchFamily="2" charset="0"/>
              </a:rPr>
              <a:t>Permite la </a:t>
            </a:r>
            <a:r>
              <a:rPr lang="es-ES" sz="900" b="1" dirty="0">
                <a:latin typeface="Montserrat" panose="00000500000000000000" pitchFamily="2" charset="0"/>
              </a:rPr>
              <a:t>monitorización</a:t>
            </a:r>
            <a:r>
              <a:rPr lang="es-ES" sz="900" dirty="0">
                <a:latin typeface="Montserrat" panose="00000500000000000000" pitchFamily="2" charset="0"/>
              </a:rPr>
              <a:t> y </a:t>
            </a:r>
            <a:r>
              <a:rPr lang="es-ES" sz="900" b="1" dirty="0">
                <a:latin typeface="Montserrat" panose="00000500000000000000" pitchFamily="2" charset="0"/>
              </a:rPr>
              <a:t>análisis</a:t>
            </a:r>
            <a:r>
              <a:rPr lang="es-ES" sz="900" dirty="0">
                <a:latin typeface="Montserrat" panose="00000500000000000000" pitchFamily="2" charset="0"/>
              </a:rPr>
              <a:t> de los diferentes recursos y artefactos, incluyendo APIs, flujos, eventos, integraciones</a:t>
            </a:r>
          </a:p>
          <a:p>
            <a:pPr algn="just">
              <a:buFont typeface="Wingdings" panose="05000000000000000000" pitchFamily="2" charset="2"/>
              <a:buChar char="v"/>
            </a:pPr>
            <a:r>
              <a:rPr lang="es-ES" sz="900" dirty="0">
                <a:latin typeface="Montserrat" panose="00000500000000000000" pitchFamily="2" charset="0"/>
              </a:rPr>
              <a:t>En muchos casos ofrecen funciones de alertado y avisos, ya sea por escenarios relativos al performance (uso de CPU, memoria, hilos, etc.) como al comportamiento funcional (APIs con un número elevado de errores, tiempos de respuesta, etc.).</a:t>
            </a:r>
          </a:p>
          <a:p>
            <a:pPr algn="just">
              <a:buFont typeface="Wingdings" panose="05000000000000000000" pitchFamily="2" charset="2"/>
              <a:buChar char="v"/>
            </a:pPr>
            <a:r>
              <a:rPr lang="es-ES" sz="900" dirty="0">
                <a:latin typeface="Montserrat" panose="00000500000000000000" pitchFamily="2" charset="0"/>
              </a:rPr>
              <a:t>Creación de </a:t>
            </a:r>
            <a:r>
              <a:rPr lang="es-ES" sz="900" dirty="0" err="1">
                <a:latin typeface="Montserrat" panose="00000500000000000000" pitchFamily="2" charset="0"/>
              </a:rPr>
              <a:t>dashboards</a:t>
            </a:r>
            <a:r>
              <a:rPr lang="es-ES" sz="900" dirty="0">
                <a:latin typeface="Montserrat" panose="00000500000000000000" pitchFamily="2" charset="0"/>
              </a:rPr>
              <a:t> personalizados permitiendo el uso de distintos tipos de métricas y agrupaciones.</a:t>
            </a:r>
          </a:p>
          <a:p>
            <a:pPr algn="just">
              <a:buFont typeface="Wingdings" panose="05000000000000000000" pitchFamily="2" charset="2"/>
              <a:buChar char="v"/>
            </a:pPr>
            <a:r>
              <a:rPr lang="es-ES" sz="900" dirty="0">
                <a:latin typeface="Montserrat" panose="00000500000000000000" pitchFamily="2" charset="0"/>
              </a:rPr>
              <a:t>Otras funciones como: reportes, visualizaciones de alto nivel, etc.</a:t>
            </a:r>
          </a:p>
          <a:p>
            <a:endParaRPr lang="es-ES" sz="2000" dirty="0"/>
          </a:p>
        </p:txBody>
      </p:sp>
      <p:sp>
        <p:nvSpPr>
          <p:cNvPr id="12" name="Abrir llave 11">
            <a:extLst>
              <a:ext uri="{FF2B5EF4-FFF2-40B4-BE49-F238E27FC236}">
                <a16:creationId xmlns:a16="http://schemas.microsoft.com/office/drawing/2014/main" id="{6931EBEF-51CC-3A9F-B93F-E6AB89768BF8}"/>
              </a:ext>
            </a:extLst>
          </p:cNvPr>
          <p:cNvSpPr/>
          <p:nvPr/>
        </p:nvSpPr>
        <p:spPr>
          <a:xfrm rot="10800000">
            <a:off x="6180218" y="3054927"/>
            <a:ext cx="499143" cy="18675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
          </a:p>
        </p:txBody>
      </p:sp>
    </p:spTree>
    <p:extLst>
      <p:ext uri="{BB962C8B-B14F-4D97-AF65-F5344CB8AC3E}">
        <p14:creationId xmlns:p14="http://schemas.microsoft.com/office/powerpoint/2010/main" val="1158082798"/>
      </p:ext>
    </p:extLst>
  </p:cSld>
  <p:clrMapOvr>
    <a:overrideClrMapping bg1="lt1" tx1="dk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API Manager</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Rectangle 2">
            <a:extLst>
              <a:ext uri="{FF2B5EF4-FFF2-40B4-BE49-F238E27FC236}">
                <a16:creationId xmlns:a16="http://schemas.microsoft.com/office/drawing/2014/main" id="{2D2555AC-09AD-861D-4C82-5461A77DCEFD}"/>
              </a:ext>
            </a:extLst>
          </p:cNvPr>
          <p:cNvSpPr>
            <a:spLocks noChangeArrowheads="1"/>
          </p:cNvSpPr>
          <p:nvPr/>
        </p:nvSpPr>
        <p:spPr bwMode="auto">
          <a:xfrm>
            <a:off x="762000" y="-266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3">
            <a:extLst>
              <a:ext uri="{FF2B5EF4-FFF2-40B4-BE49-F238E27FC236}">
                <a16:creationId xmlns:a16="http://schemas.microsoft.com/office/drawing/2014/main" id="{71F09505-35A9-0F90-D9E5-98AA12474CB3}"/>
              </a:ext>
            </a:extLst>
          </p:cNvPr>
          <p:cNvSpPr>
            <a:spLocks noChangeArrowheads="1"/>
          </p:cNvSpPr>
          <p:nvPr/>
        </p:nvSpPr>
        <p:spPr bwMode="auto">
          <a:xfrm>
            <a:off x="762000" y="190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s-ES" altLang="es-ES" sz="900" b="1" i="0" u="none" strike="noStrike" cap="none" normalizeH="0" baseline="0">
                <a:ln>
                  <a:noFill/>
                </a:ln>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600" b="0" i="0" u="none" strike="noStrike" cap="none" normalizeH="0" baseline="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7" name="Imagen 6" descr="Diagrama">
            <a:extLst>
              <a:ext uri="{FF2B5EF4-FFF2-40B4-BE49-F238E27FC236}">
                <a16:creationId xmlns:a16="http://schemas.microsoft.com/office/drawing/2014/main" id="{4A286661-B936-FD69-2E10-616B0DC2EC98}"/>
              </a:ext>
            </a:extLst>
          </p:cNvPr>
          <p:cNvPicPr>
            <a:picLocks noChangeAspect="1"/>
          </p:cNvPicPr>
          <p:nvPr/>
        </p:nvPicPr>
        <p:blipFill>
          <a:blip r:embed="rId2"/>
          <a:stretch>
            <a:fillRect/>
          </a:stretch>
        </p:blipFill>
        <p:spPr>
          <a:xfrm>
            <a:off x="1361209" y="1377616"/>
            <a:ext cx="6078682" cy="3294509"/>
          </a:xfrm>
          <a:prstGeom prst="rect">
            <a:avLst/>
          </a:prstGeom>
        </p:spPr>
      </p:pic>
    </p:spTree>
    <p:extLst>
      <p:ext uri="{BB962C8B-B14F-4D97-AF65-F5344CB8AC3E}">
        <p14:creationId xmlns:p14="http://schemas.microsoft.com/office/powerpoint/2010/main" val="1761862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Estándares </a:t>
            </a:r>
            <a:r>
              <a:rPr lang="es-ES" sz="2100" b="1" dirty="0" err="1">
                <a:latin typeface="Montserrat"/>
                <a:ea typeface="Montserrat"/>
                <a:cs typeface="Montserrat"/>
                <a:sym typeface="Montserrat"/>
              </a:rPr>
              <a:t>RFCs</a:t>
            </a:r>
            <a:endParaRPr lang="es-ES" sz="2100" b="1" dirty="0">
              <a:latin typeface="Montserrat"/>
              <a:ea typeface="Montserrat"/>
              <a:cs typeface="Montserrat"/>
              <a:sym typeface="Montserrat"/>
            </a:endParaRP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8" name="CuadroTexto 7">
            <a:extLst>
              <a:ext uri="{FF2B5EF4-FFF2-40B4-BE49-F238E27FC236}">
                <a16:creationId xmlns:a16="http://schemas.microsoft.com/office/drawing/2014/main" id="{CD5BCD94-F26F-4843-31EE-9317A794BA1C}"/>
              </a:ext>
            </a:extLst>
          </p:cNvPr>
          <p:cNvSpPr txBox="1"/>
          <p:nvPr/>
        </p:nvSpPr>
        <p:spPr>
          <a:xfrm>
            <a:off x="385251" y="1340643"/>
            <a:ext cx="8373497" cy="3139321"/>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s-ES" sz="1100" b="0" dirty="0">
                <a:solidFill>
                  <a:srgbClr val="CE9178"/>
                </a:solidFill>
                <a:effectLst/>
                <a:latin typeface="Montserrat" panose="00000500000000000000" pitchFamily="2" charset="0"/>
              </a:rPr>
              <a:t>RFC-3986 - </a:t>
            </a:r>
            <a:r>
              <a:rPr lang="es-ES" sz="1100" b="0" dirty="0">
                <a:solidFill>
                  <a:srgbClr val="333333"/>
                </a:solidFill>
                <a:effectLst/>
                <a:latin typeface="Montserrat" panose="00000500000000000000" pitchFamily="2" charset="0"/>
              </a:rPr>
              <a:t>Estándar que se utiliza para definir la sintaxis genérica de la URI .</a:t>
            </a:r>
            <a:endParaRPr lang="es-ES" sz="1100" b="0" dirty="0">
              <a:solidFill>
                <a:srgbClr val="D4D4D4"/>
              </a:solidFill>
              <a:effectLst/>
              <a:latin typeface="Montserrat" panose="00000500000000000000" pitchFamily="2" charset="0"/>
            </a:endParaRPr>
          </a:p>
          <a:p>
            <a:pPr marL="171450" indent="-171450">
              <a:lnSpc>
                <a:spcPct val="200000"/>
              </a:lnSpc>
              <a:buFont typeface="Arial" panose="020B0604020202020204" pitchFamily="34" charset="0"/>
              <a:buChar char="•"/>
            </a:pPr>
            <a:r>
              <a:rPr lang="es-ES" sz="1100" b="0" dirty="0">
                <a:solidFill>
                  <a:srgbClr val="CE9178"/>
                </a:solidFill>
                <a:effectLst/>
                <a:latin typeface="Montserrat" panose="00000500000000000000" pitchFamily="2" charset="0"/>
              </a:rPr>
              <a:t>RFC-7231</a:t>
            </a:r>
            <a:r>
              <a:rPr lang="es-ES" sz="1100" dirty="0">
                <a:solidFill>
                  <a:srgbClr val="D4D4D4"/>
                </a:solidFill>
                <a:latin typeface="Montserrat" panose="00000500000000000000" pitchFamily="2" charset="0"/>
              </a:rPr>
              <a:t> -  </a:t>
            </a:r>
            <a:r>
              <a:rPr lang="es-ES" sz="1100" dirty="0">
                <a:solidFill>
                  <a:srgbClr val="333333"/>
                </a:solidFill>
                <a:latin typeface="Montserrat" panose="00000500000000000000" pitchFamily="2" charset="0"/>
              </a:rPr>
              <a:t>Protocolo de transferencia de hipertexto: </a:t>
            </a:r>
            <a:r>
              <a:rPr lang="es-ES" sz="1100" b="1" dirty="0">
                <a:solidFill>
                  <a:schemeClr val="tx1"/>
                </a:solidFill>
                <a:latin typeface="Montserrat" panose="00000500000000000000" pitchFamily="2" charset="0"/>
              </a:rPr>
              <a:t>HTTP/1.1</a:t>
            </a:r>
          </a:p>
          <a:p>
            <a:pPr marL="171450" indent="-171450">
              <a:lnSpc>
                <a:spcPct val="200000"/>
              </a:lnSpc>
              <a:buFont typeface="Arial" panose="020B0604020202020204" pitchFamily="34" charset="0"/>
              <a:buChar char="•"/>
            </a:pPr>
            <a:r>
              <a:rPr lang="es-ES" sz="1100" b="0" dirty="0">
                <a:solidFill>
                  <a:srgbClr val="CE9178"/>
                </a:solidFill>
                <a:effectLst/>
                <a:latin typeface="Montserrat" panose="00000500000000000000" pitchFamily="2" charset="0"/>
              </a:rPr>
              <a:t>RFC-7240 - </a:t>
            </a:r>
            <a:r>
              <a:rPr lang="es-ES" sz="1100" dirty="0">
                <a:solidFill>
                  <a:srgbClr val="333333"/>
                </a:solidFill>
                <a:latin typeface="Montserrat" panose="00000500000000000000" pitchFamily="2" charset="0"/>
              </a:rPr>
              <a:t>Protocolo de transferencia de hipertexto: </a:t>
            </a:r>
            <a:r>
              <a:rPr lang="es-ES" sz="1100" b="1" dirty="0">
                <a:solidFill>
                  <a:schemeClr val="tx1"/>
                </a:solidFill>
                <a:latin typeface="Montserrat" panose="00000500000000000000" pitchFamily="2" charset="0"/>
              </a:rPr>
              <a:t>HTTP/2</a:t>
            </a:r>
            <a:endParaRPr lang="es-ES" sz="1100" b="1" dirty="0">
              <a:solidFill>
                <a:schemeClr val="tx1"/>
              </a:solidFill>
              <a:effectLst/>
              <a:latin typeface="Montserrat" panose="00000500000000000000" pitchFamily="2" charset="0"/>
            </a:endParaRPr>
          </a:p>
          <a:p>
            <a:pPr marL="171450" indent="-171450">
              <a:lnSpc>
                <a:spcPct val="200000"/>
              </a:lnSpc>
              <a:buFont typeface="Arial" panose="020B0604020202020204" pitchFamily="34" charset="0"/>
              <a:buChar char="•"/>
            </a:pPr>
            <a:r>
              <a:rPr lang="es-ES" sz="1100" b="0" dirty="0">
                <a:solidFill>
                  <a:srgbClr val="CE9178"/>
                </a:solidFill>
                <a:effectLst/>
                <a:latin typeface="Montserrat" panose="00000500000000000000" pitchFamily="2" charset="0"/>
              </a:rPr>
              <a:t>RFC-9114 - </a:t>
            </a:r>
            <a:r>
              <a:rPr lang="es-ES" sz="1100" dirty="0">
                <a:solidFill>
                  <a:srgbClr val="333333"/>
                </a:solidFill>
                <a:latin typeface="Montserrat" panose="00000500000000000000" pitchFamily="2" charset="0"/>
              </a:rPr>
              <a:t>Protocolo de transferencia de hipertexto: </a:t>
            </a:r>
            <a:r>
              <a:rPr lang="es-ES" sz="1100" b="1" dirty="0">
                <a:solidFill>
                  <a:schemeClr val="tx1"/>
                </a:solidFill>
                <a:latin typeface="Montserrat" panose="00000500000000000000" pitchFamily="2" charset="0"/>
              </a:rPr>
              <a:t>HTTP/3</a:t>
            </a:r>
            <a:endParaRPr lang="es-ES" sz="1100" b="1" dirty="0">
              <a:solidFill>
                <a:schemeClr val="tx1"/>
              </a:solidFill>
              <a:effectLst/>
              <a:latin typeface="Montserrat" panose="00000500000000000000" pitchFamily="2" charset="0"/>
            </a:endParaRPr>
          </a:p>
          <a:p>
            <a:pPr marL="171450" indent="-171450">
              <a:lnSpc>
                <a:spcPct val="200000"/>
              </a:lnSpc>
              <a:buFont typeface="Arial" panose="020B0604020202020204" pitchFamily="34" charset="0"/>
              <a:buChar char="•"/>
            </a:pPr>
            <a:r>
              <a:rPr lang="es-ES" sz="1100" b="0" dirty="0">
                <a:solidFill>
                  <a:srgbClr val="CE9178"/>
                </a:solidFill>
                <a:effectLst/>
                <a:latin typeface="Montserrat" panose="00000500000000000000" pitchFamily="2" charset="0"/>
              </a:rPr>
              <a:t>RFC-6838</a:t>
            </a:r>
            <a:r>
              <a:rPr lang="es-ES" sz="1100" dirty="0">
                <a:solidFill>
                  <a:srgbClr val="D4D4D4"/>
                </a:solidFill>
                <a:latin typeface="Montserrat" panose="00000500000000000000" pitchFamily="2" charset="0"/>
              </a:rPr>
              <a:t> - </a:t>
            </a:r>
            <a:r>
              <a:rPr lang="es-ES" sz="1100" dirty="0">
                <a:solidFill>
                  <a:srgbClr val="333333"/>
                </a:solidFill>
                <a:latin typeface="Montserrat" panose="00000500000000000000" pitchFamily="2" charset="0"/>
              </a:rPr>
              <a:t>Especificaciones del tipo de medio y procedimientos de registro.</a:t>
            </a:r>
          </a:p>
          <a:p>
            <a:pPr marL="171450" indent="-171450">
              <a:lnSpc>
                <a:spcPct val="200000"/>
              </a:lnSpc>
              <a:buFont typeface="Arial" panose="020B0604020202020204" pitchFamily="34" charset="0"/>
              <a:buChar char="•"/>
            </a:pPr>
            <a:r>
              <a:rPr lang="es-ES" sz="1100" b="0" dirty="0">
                <a:solidFill>
                  <a:srgbClr val="CE9178"/>
                </a:solidFill>
                <a:effectLst/>
                <a:latin typeface="Montserrat" panose="00000500000000000000" pitchFamily="2" charset="0"/>
              </a:rPr>
              <a:t>RFC-6749</a:t>
            </a:r>
            <a:r>
              <a:rPr lang="es-ES" sz="1100" dirty="0">
                <a:solidFill>
                  <a:srgbClr val="D4D4D4"/>
                </a:solidFill>
                <a:latin typeface="Montserrat" panose="00000500000000000000" pitchFamily="2" charset="0"/>
              </a:rPr>
              <a:t> - </a:t>
            </a:r>
            <a:r>
              <a:rPr lang="es-ES" sz="1100" b="0" dirty="0">
                <a:solidFill>
                  <a:srgbClr val="333333"/>
                </a:solidFill>
                <a:effectLst/>
                <a:latin typeface="Montserrat" panose="00000500000000000000" pitchFamily="2" charset="0"/>
              </a:rPr>
              <a:t>Marco de autorización de OAuth 2.0</a:t>
            </a:r>
          </a:p>
          <a:p>
            <a:pPr marL="171450" indent="-171450">
              <a:lnSpc>
                <a:spcPct val="200000"/>
              </a:lnSpc>
              <a:buFont typeface="Arial" panose="020B0604020202020204" pitchFamily="34" charset="0"/>
              <a:buChar char="•"/>
            </a:pPr>
            <a:r>
              <a:rPr lang="es-ES" sz="1100" b="0" dirty="0">
                <a:solidFill>
                  <a:srgbClr val="CE9178"/>
                </a:solidFill>
                <a:effectLst/>
                <a:latin typeface="Montserrat" panose="00000500000000000000" pitchFamily="2" charset="0"/>
              </a:rPr>
              <a:t>RFC-7519</a:t>
            </a:r>
            <a:r>
              <a:rPr lang="es-ES" sz="1100" dirty="0">
                <a:solidFill>
                  <a:srgbClr val="D4D4D4"/>
                </a:solidFill>
                <a:latin typeface="Montserrat" panose="00000500000000000000" pitchFamily="2" charset="0"/>
              </a:rPr>
              <a:t> - </a:t>
            </a:r>
            <a:r>
              <a:rPr lang="es-ES" sz="1100" b="0" dirty="0">
                <a:solidFill>
                  <a:srgbClr val="333333"/>
                </a:solidFill>
                <a:effectLst/>
                <a:latin typeface="Montserrat" panose="00000500000000000000" pitchFamily="2" charset="0"/>
              </a:rPr>
              <a:t>Definición del Token web JSON (JWT) </a:t>
            </a:r>
          </a:p>
          <a:p>
            <a:pPr marL="171450" indent="-171450">
              <a:lnSpc>
                <a:spcPct val="200000"/>
              </a:lnSpc>
              <a:buFont typeface="Arial" panose="020B0604020202020204" pitchFamily="34" charset="0"/>
              <a:buChar char="•"/>
            </a:pPr>
            <a:r>
              <a:rPr lang="es-ES" sz="1100" b="0" dirty="0">
                <a:solidFill>
                  <a:srgbClr val="CE9178"/>
                </a:solidFill>
                <a:effectLst/>
                <a:latin typeface="Montserrat" panose="00000500000000000000" pitchFamily="2" charset="0"/>
              </a:rPr>
              <a:t>RFC-7523</a:t>
            </a:r>
            <a:r>
              <a:rPr lang="es-ES" sz="1100" dirty="0">
                <a:solidFill>
                  <a:srgbClr val="D4D4D4"/>
                </a:solidFill>
                <a:latin typeface="Montserrat" panose="00000500000000000000" pitchFamily="2" charset="0"/>
              </a:rPr>
              <a:t> -</a:t>
            </a:r>
            <a:r>
              <a:rPr lang="es-ES" sz="1100" b="0" dirty="0">
                <a:solidFill>
                  <a:srgbClr val="333333"/>
                </a:solidFill>
                <a:effectLst/>
                <a:latin typeface="Montserrat" panose="00000500000000000000" pitchFamily="2" charset="0"/>
              </a:rPr>
              <a:t>Perfil de token web JSON (JWT) para la autenticación y autorización del cliente OAuth 2.0</a:t>
            </a:r>
            <a:endParaRPr lang="es-ES" sz="1100" dirty="0">
              <a:solidFill>
                <a:srgbClr val="333333"/>
              </a:solidFill>
              <a:latin typeface="Montserrat" panose="00000500000000000000" pitchFamily="2" charset="0"/>
            </a:endParaRPr>
          </a:p>
          <a:p>
            <a:pPr marL="171450" indent="-171450">
              <a:buFont typeface="Arial" panose="020B0604020202020204" pitchFamily="34" charset="0"/>
              <a:buChar char="•"/>
            </a:pPr>
            <a:endParaRPr lang="es-ES" sz="1100" b="0" dirty="0">
              <a:solidFill>
                <a:srgbClr val="333333"/>
              </a:solidFill>
              <a:effectLst/>
              <a:latin typeface="Montserrat" panose="00000500000000000000" pitchFamily="2" charset="0"/>
            </a:endParaRPr>
          </a:p>
          <a:p>
            <a:pPr marL="171450" indent="-171450">
              <a:buFont typeface="Arial" panose="020B0604020202020204" pitchFamily="34" charset="0"/>
              <a:buChar char="•"/>
            </a:pPr>
            <a:endParaRPr lang="es-ES" sz="1100" b="0" dirty="0">
              <a:solidFill>
                <a:srgbClr val="333333"/>
              </a:solidFill>
              <a:effectLst/>
              <a:latin typeface="Montserrat" panose="00000500000000000000" pitchFamily="2" charset="0"/>
            </a:endParaRPr>
          </a:p>
        </p:txBody>
      </p:sp>
    </p:spTree>
    <p:extLst>
      <p:ext uri="{BB962C8B-B14F-4D97-AF65-F5344CB8AC3E}">
        <p14:creationId xmlns:p14="http://schemas.microsoft.com/office/powerpoint/2010/main" val="3703931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Estándares </a:t>
            </a:r>
            <a:r>
              <a:rPr lang="es-ES" sz="2100" b="1" dirty="0" err="1">
                <a:latin typeface="Montserrat"/>
                <a:ea typeface="Montserrat"/>
                <a:cs typeface="Montserrat"/>
                <a:sym typeface="Montserrat"/>
              </a:rPr>
              <a:t>RFCs</a:t>
            </a:r>
            <a:endParaRPr lang="es-ES" sz="2100" b="1" dirty="0">
              <a:latin typeface="Montserrat"/>
              <a:ea typeface="Montserrat"/>
              <a:cs typeface="Montserrat"/>
              <a:sym typeface="Montserrat"/>
            </a:endParaRP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8" name="CuadroTexto 7">
            <a:extLst>
              <a:ext uri="{FF2B5EF4-FFF2-40B4-BE49-F238E27FC236}">
                <a16:creationId xmlns:a16="http://schemas.microsoft.com/office/drawing/2014/main" id="{CD5BCD94-F26F-4843-31EE-9317A794BA1C}"/>
              </a:ext>
            </a:extLst>
          </p:cNvPr>
          <p:cNvSpPr txBox="1"/>
          <p:nvPr/>
        </p:nvSpPr>
        <p:spPr>
          <a:xfrm>
            <a:off x="385251" y="1568014"/>
            <a:ext cx="8373497" cy="2970044"/>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s-ES" sz="1100" b="0" dirty="0">
                <a:solidFill>
                  <a:srgbClr val="CE9178"/>
                </a:solidFill>
                <a:effectLst/>
                <a:latin typeface="Montserrat" panose="00000500000000000000" pitchFamily="2" charset="0"/>
              </a:rPr>
              <a:t>RFC 3339</a:t>
            </a:r>
            <a:r>
              <a:rPr lang="es-ES" sz="1100" dirty="0">
                <a:solidFill>
                  <a:srgbClr val="D4D4D4"/>
                </a:solidFill>
                <a:latin typeface="Montserrat" panose="00000500000000000000" pitchFamily="2" charset="0"/>
              </a:rPr>
              <a:t> - </a:t>
            </a:r>
            <a:r>
              <a:rPr lang="es-ES" sz="1100" b="0" dirty="0">
                <a:solidFill>
                  <a:srgbClr val="333333"/>
                </a:solidFill>
                <a:effectLst/>
                <a:latin typeface="Montserrat" panose="00000500000000000000" pitchFamily="2" charset="0"/>
              </a:rPr>
              <a:t>Este documento especifica un protocolo de seguimiento de estándares de Internet para la comunidad de Internet, en cual se define un formato de fecha y hora para uso en protocolos de Internet que es un perfil del estándar ISO 8601 para la representación de fechas y horas usando el calendario gregoriano.</a:t>
            </a:r>
            <a:endParaRPr lang="es-ES" sz="1100" dirty="0">
              <a:solidFill>
                <a:srgbClr val="CE9178"/>
              </a:solidFill>
              <a:latin typeface="Montserrat" panose="00000500000000000000" pitchFamily="2" charset="0"/>
            </a:endParaRPr>
          </a:p>
          <a:p>
            <a:pPr marL="171450" indent="-171450">
              <a:lnSpc>
                <a:spcPct val="200000"/>
              </a:lnSpc>
              <a:buFont typeface="Arial" panose="020B0604020202020204" pitchFamily="34" charset="0"/>
              <a:buChar char="•"/>
            </a:pPr>
            <a:r>
              <a:rPr lang="es-ES" sz="1100" dirty="0">
                <a:solidFill>
                  <a:srgbClr val="CE9178"/>
                </a:solidFill>
                <a:latin typeface="Montserrat" panose="00000500000000000000" pitchFamily="2" charset="0"/>
              </a:rPr>
              <a:t>ISO 639-1 - </a:t>
            </a:r>
            <a:r>
              <a:rPr lang="es-ES" sz="1100" dirty="0">
                <a:solidFill>
                  <a:srgbClr val="333333"/>
                </a:solidFill>
                <a:latin typeface="Montserrat" panose="00000500000000000000" pitchFamily="2" charset="0"/>
              </a:rPr>
              <a:t>Códigos de idiomas </a:t>
            </a:r>
          </a:p>
          <a:p>
            <a:pPr marL="171450" indent="-171450">
              <a:lnSpc>
                <a:spcPct val="200000"/>
              </a:lnSpc>
              <a:buFont typeface="Arial" panose="020B0604020202020204" pitchFamily="34" charset="0"/>
              <a:buChar char="•"/>
            </a:pPr>
            <a:r>
              <a:rPr lang="es-ES" sz="1100" dirty="0">
                <a:solidFill>
                  <a:srgbClr val="CE9178"/>
                </a:solidFill>
                <a:latin typeface="Montserrat" panose="00000500000000000000" pitchFamily="2" charset="0"/>
              </a:rPr>
              <a:t>BCP47 - </a:t>
            </a:r>
            <a:r>
              <a:rPr lang="es-ES" sz="1100" dirty="0">
                <a:solidFill>
                  <a:srgbClr val="333333"/>
                </a:solidFill>
                <a:latin typeface="Montserrat" panose="00000500000000000000" pitchFamily="2" charset="0"/>
              </a:rPr>
              <a:t>Etiquetas para identificar idiomas.</a:t>
            </a:r>
          </a:p>
          <a:p>
            <a:pPr marL="171450" indent="-171450">
              <a:lnSpc>
                <a:spcPct val="200000"/>
              </a:lnSpc>
              <a:buFont typeface="Arial" panose="020B0604020202020204" pitchFamily="34" charset="0"/>
              <a:buChar char="•"/>
            </a:pPr>
            <a:r>
              <a:rPr lang="es-ES" sz="1100" dirty="0">
                <a:solidFill>
                  <a:srgbClr val="CE9178"/>
                </a:solidFill>
                <a:latin typeface="Montserrat" panose="00000500000000000000" pitchFamily="2" charset="0"/>
              </a:rPr>
              <a:t>ISO 3166-1 -</a:t>
            </a:r>
            <a:r>
              <a:rPr lang="es-ES" sz="1100" dirty="0">
                <a:solidFill>
                  <a:srgbClr val="333333"/>
                </a:solidFill>
                <a:latin typeface="Montserrat" panose="00000500000000000000" pitchFamily="2" charset="0"/>
              </a:rPr>
              <a:t>Códigos de países </a:t>
            </a:r>
          </a:p>
          <a:p>
            <a:pPr marL="171450" indent="-171450">
              <a:lnSpc>
                <a:spcPct val="200000"/>
              </a:lnSpc>
              <a:buFont typeface="Arial" panose="020B0604020202020204" pitchFamily="34" charset="0"/>
              <a:buChar char="•"/>
            </a:pPr>
            <a:r>
              <a:rPr lang="es-ES" sz="1100" dirty="0">
                <a:solidFill>
                  <a:srgbClr val="CE9178"/>
                </a:solidFill>
                <a:latin typeface="Montserrat" panose="00000500000000000000" pitchFamily="2" charset="0"/>
              </a:rPr>
              <a:t>ISO 4217 - </a:t>
            </a:r>
            <a:r>
              <a:rPr lang="es-ES" sz="1100" dirty="0">
                <a:solidFill>
                  <a:srgbClr val="333333"/>
                </a:solidFill>
                <a:latin typeface="Montserrat" panose="00000500000000000000" pitchFamily="2" charset="0"/>
              </a:rPr>
              <a:t>Códigos de moneda</a:t>
            </a:r>
            <a:endParaRPr lang="es-ES" sz="1100" dirty="0">
              <a:solidFill>
                <a:srgbClr val="CE9178"/>
              </a:solidFill>
              <a:latin typeface="Montserrat" panose="00000500000000000000" pitchFamily="2" charset="0"/>
            </a:endParaRPr>
          </a:p>
          <a:p>
            <a:pPr marL="171450" indent="-171450">
              <a:buFont typeface="Arial" panose="020B0604020202020204" pitchFamily="34" charset="0"/>
              <a:buChar char="•"/>
            </a:pPr>
            <a:endParaRPr lang="es-ES" sz="1100" dirty="0">
              <a:solidFill>
                <a:srgbClr val="333333"/>
              </a:solidFill>
              <a:latin typeface="Montserrat" panose="00000500000000000000" pitchFamily="2" charset="0"/>
            </a:endParaRPr>
          </a:p>
          <a:p>
            <a:pPr marL="171450" indent="-171450">
              <a:buFont typeface="Arial" panose="020B0604020202020204" pitchFamily="34" charset="0"/>
              <a:buChar char="•"/>
            </a:pPr>
            <a:endParaRPr lang="es-ES" sz="1100" b="0" dirty="0">
              <a:solidFill>
                <a:srgbClr val="333333"/>
              </a:solidFill>
              <a:effectLst/>
              <a:latin typeface="Montserrat" panose="00000500000000000000" pitchFamily="2" charset="0"/>
            </a:endParaRPr>
          </a:p>
          <a:p>
            <a:pPr marL="171450" indent="-171450">
              <a:buFont typeface="Arial" panose="020B0604020202020204" pitchFamily="34" charset="0"/>
              <a:buChar char="•"/>
            </a:pPr>
            <a:endParaRPr lang="es-ES" sz="1100" b="0" dirty="0">
              <a:solidFill>
                <a:srgbClr val="333333"/>
              </a:solidFill>
              <a:effectLst/>
              <a:latin typeface="Montserrat" panose="00000500000000000000" pitchFamily="2" charset="0"/>
            </a:endParaRPr>
          </a:p>
        </p:txBody>
      </p:sp>
    </p:spTree>
    <p:extLst>
      <p:ext uri="{BB962C8B-B14F-4D97-AF65-F5344CB8AC3E}">
        <p14:creationId xmlns:p14="http://schemas.microsoft.com/office/powerpoint/2010/main" val="1887863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424242"/>
            </a:gs>
            <a:gs pos="100000">
              <a:srgbClr val="010101"/>
            </a:gs>
          </a:gsLst>
          <a:path path="circle">
            <a:fillToRect l="50000" t="50000" r="50000" b="50000"/>
          </a:path>
          <a:tileRect/>
        </a:gradFill>
        <a:effectLst/>
      </p:bgPr>
    </p:bg>
    <p:spTree>
      <p:nvGrpSpPr>
        <p:cNvPr id="1" name="Shape 356"/>
        <p:cNvGrpSpPr/>
        <p:nvPr/>
      </p:nvGrpSpPr>
      <p:grpSpPr>
        <a:xfrm>
          <a:off x="0" y="0"/>
          <a:ext cx="0" cy="0"/>
          <a:chOff x="0" y="0"/>
          <a:chExt cx="0" cy="0"/>
        </a:xfrm>
      </p:grpSpPr>
      <p:sp>
        <p:nvSpPr>
          <p:cNvPr id="357" name="Google Shape;357;p22"/>
          <p:cNvSpPr txBox="1"/>
          <p:nvPr/>
        </p:nvSpPr>
        <p:spPr>
          <a:xfrm>
            <a:off x="739600" y="530375"/>
            <a:ext cx="1122900" cy="680156"/>
          </a:xfrm>
          <a:prstGeom prst="rect">
            <a:avLst/>
          </a:prstGeom>
          <a:noFill/>
          <a:ln>
            <a:noFill/>
          </a:ln>
        </p:spPr>
        <p:txBody>
          <a:bodyPr spcFirstLastPara="1" wrap="square" lIns="91425" tIns="91425" rIns="91425" bIns="91425" anchor="t" anchorCtr="0">
            <a:spAutoFit/>
          </a:bodyPr>
          <a:lstStyle/>
          <a:p>
            <a:pPr>
              <a:lnSpc>
                <a:spcPct val="115000"/>
              </a:lnSpc>
            </a:pPr>
            <a:r>
              <a:rPr lang="es" sz="2800" dirty="0">
                <a:solidFill>
                  <a:srgbClr val="FFFFFF"/>
                </a:solidFill>
                <a:latin typeface="Montserrat"/>
                <a:ea typeface="Montserrat"/>
                <a:cs typeface="Montserrat"/>
                <a:sym typeface="Montserrat"/>
              </a:rPr>
              <a:t>02</a:t>
            </a:r>
            <a:r>
              <a:rPr lang="es" sz="2400" dirty="0">
                <a:solidFill>
                  <a:srgbClr val="FFFFFF"/>
                </a:solidFill>
                <a:latin typeface="Montserrat"/>
                <a:ea typeface="Montserrat"/>
                <a:cs typeface="Montserrat"/>
                <a:sym typeface="Montserrat"/>
              </a:rPr>
              <a:t>.      </a:t>
            </a:r>
            <a:endParaRPr sz="2400" dirty="0">
              <a:solidFill>
                <a:srgbClr val="FFFFFF"/>
              </a:solidFill>
              <a:latin typeface="Montserrat"/>
              <a:ea typeface="Montserrat"/>
              <a:cs typeface="Montserrat"/>
              <a:sym typeface="Montserrat"/>
            </a:endParaRPr>
          </a:p>
        </p:txBody>
      </p:sp>
      <p:cxnSp>
        <p:nvCxnSpPr>
          <p:cNvPr id="358" name="Google Shape;358;p22"/>
          <p:cNvCxnSpPr/>
          <p:nvPr/>
        </p:nvCxnSpPr>
        <p:spPr>
          <a:xfrm>
            <a:off x="739600" y="1292867"/>
            <a:ext cx="1875300" cy="0"/>
          </a:xfrm>
          <a:prstGeom prst="straightConnector1">
            <a:avLst/>
          </a:prstGeom>
          <a:noFill/>
          <a:ln w="38100" cap="flat" cmpd="sng">
            <a:solidFill>
              <a:schemeClr val="lt1"/>
            </a:solidFill>
            <a:prstDash val="solid"/>
            <a:round/>
            <a:headEnd type="none" w="med" len="med"/>
            <a:tailEnd type="none" w="med" len="med"/>
          </a:ln>
        </p:spPr>
      </p:cxnSp>
      <p:sp>
        <p:nvSpPr>
          <p:cNvPr id="359" name="Google Shape;359;p22"/>
          <p:cNvSpPr txBox="1"/>
          <p:nvPr/>
        </p:nvSpPr>
        <p:spPr>
          <a:xfrm>
            <a:off x="659500" y="1985850"/>
            <a:ext cx="4466682" cy="1415742"/>
          </a:xfrm>
          <a:prstGeom prst="rect">
            <a:avLst/>
          </a:prstGeom>
          <a:noFill/>
          <a:ln>
            <a:noFill/>
          </a:ln>
        </p:spPr>
        <p:txBody>
          <a:bodyPr spcFirstLastPara="1" wrap="square" lIns="91425" tIns="91425" rIns="91425" bIns="91425" anchor="t" anchorCtr="0">
            <a:spAutoFit/>
          </a:bodyPr>
          <a:lstStyle/>
          <a:p>
            <a:r>
              <a:rPr lang="es-ES" sz="4000" dirty="0">
                <a:solidFill>
                  <a:srgbClr val="FFFFFF"/>
                </a:solidFill>
                <a:latin typeface="Montserrat Medium"/>
                <a:ea typeface="Montserrat Medium"/>
                <a:cs typeface="Montserrat Medium"/>
                <a:sym typeface="Montserrat Medium"/>
              </a:rPr>
              <a:t>Roles/Perfiles API</a:t>
            </a:r>
          </a:p>
        </p:txBody>
      </p:sp>
      <p:pic>
        <p:nvPicPr>
          <p:cNvPr id="360" name="Google Shape;360;p22"/>
          <p:cNvPicPr preferRelativeResize="0"/>
          <p:nvPr/>
        </p:nvPicPr>
        <p:blipFill>
          <a:blip r:embed="rId3">
            <a:alphaModFix/>
          </a:blip>
          <a:stretch>
            <a:fillRect/>
          </a:stretch>
        </p:blipFill>
        <p:spPr>
          <a:xfrm>
            <a:off x="7795389" y="231169"/>
            <a:ext cx="1051916" cy="488825"/>
          </a:xfrm>
          <a:prstGeom prst="rect">
            <a:avLst/>
          </a:prstGeom>
          <a:noFill/>
          <a:ln>
            <a:noFill/>
          </a:ln>
        </p:spPr>
      </p:pic>
      <p:sp>
        <p:nvSpPr>
          <p:cNvPr id="6" name="Google Shape;861;p38"/>
          <p:cNvSpPr txBox="1"/>
          <p:nvPr/>
        </p:nvSpPr>
        <p:spPr>
          <a:xfrm>
            <a:off x="818025" y="3776375"/>
            <a:ext cx="645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Visión General</a:t>
            </a:r>
            <a:endParaRPr>
              <a:solidFill>
                <a:schemeClr val="lt1"/>
              </a:solidFill>
            </a:endParaRPr>
          </a:p>
        </p:txBody>
      </p:sp>
    </p:spTree>
    <p:extLst>
      <p:ext uri="{BB962C8B-B14F-4D97-AF65-F5344CB8AC3E}">
        <p14:creationId xmlns:p14="http://schemas.microsoft.com/office/powerpoint/2010/main" val="4140032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n 34">
            <a:extLst>
              <a:ext uri="{FF2B5EF4-FFF2-40B4-BE49-F238E27FC236}">
                <a16:creationId xmlns:a16="http://schemas.microsoft.com/office/drawing/2014/main" id="{6FE9F8B1-4947-366B-6D10-8D0CD1C12544}"/>
              </a:ext>
            </a:extLst>
          </p:cNvPr>
          <p:cNvPicPr>
            <a:picLocks noChangeAspect="1"/>
          </p:cNvPicPr>
          <p:nvPr/>
        </p:nvPicPr>
        <p:blipFill rotWithShape="1">
          <a:blip r:embed="rId3">
            <a:alphaModFix amt="18000"/>
          </a:blip>
          <a:srcRect t="3644" b="3790"/>
          <a:stretch/>
        </p:blipFill>
        <p:spPr>
          <a:xfrm>
            <a:off x="361999" y="1080190"/>
            <a:ext cx="8447014" cy="3959682"/>
          </a:xfrm>
          <a:prstGeom prst="rect">
            <a:avLst/>
          </a:prstGeom>
        </p:spPr>
      </p:pic>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Roles</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Rectangle 2">
            <a:extLst>
              <a:ext uri="{FF2B5EF4-FFF2-40B4-BE49-F238E27FC236}">
                <a16:creationId xmlns:a16="http://schemas.microsoft.com/office/drawing/2014/main" id="{2D2555AC-09AD-861D-4C82-5461A77DCEFD}"/>
              </a:ext>
            </a:extLst>
          </p:cNvPr>
          <p:cNvSpPr>
            <a:spLocks noChangeArrowheads="1"/>
          </p:cNvSpPr>
          <p:nvPr/>
        </p:nvSpPr>
        <p:spPr bwMode="auto">
          <a:xfrm>
            <a:off x="762000" y="-266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3">
            <a:extLst>
              <a:ext uri="{FF2B5EF4-FFF2-40B4-BE49-F238E27FC236}">
                <a16:creationId xmlns:a16="http://schemas.microsoft.com/office/drawing/2014/main" id="{71F09505-35A9-0F90-D9E5-98AA12474CB3}"/>
              </a:ext>
            </a:extLst>
          </p:cNvPr>
          <p:cNvSpPr>
            <a:spLocks noChangeArrowheads="1"/>
          </p:cNvSpPr>
          <p:nvPr/>
        </p:nvSpPr>
        <p:spPr bwMode="auto">
          <a:xfrm>
            <a:off x="762000" y="190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s-ES" altLang="es-ES" sz="900" b="1" i="0" u="none" strike="noStrike" cap="none" normalizeH="0" baseline="0">
                <a:ln>
                  <a:noFill/>
                </a:ln>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600" b="0" i="0" u="none" strike="noStrike" cap="none" normalizeH="0" baseline="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27" name="CuadroTexto 26">
            <a:extLst>
              <a:ext uri="{FF2B5EF4-FFF2-40B4-BE49-F238E27FC236}">
                <a16:creationId xmlns:a16="http://schemas.microsoft.com/office/drawing/2014/main" id="{8582CBD1-D6E2-080E-32CA-D2C0880E0A6C}"/>
              </a:ext>
            </a:extLst>
          </p:cNvPr>
          <p:cNvSpPr txBox="1"/>
          <p:nvPr/>
        </p:nvSpPr>
        <p:spPr>
          <a:xfrm>
            <a:off x="761999" y="1399027"/>
            <a:ext cx="1899901" cy="830997"/>
          </a:xfrm>
          <a:prstGeom prst="rect">
            <a:avLst/>
          </a:prstGeom>
          <a:noFill/>
        </p:spPr>
        <p:txBody>
          <a:bodyPr wrap="square" rtlCol="0">
            <a:spAutoFit/>
          </a:bodyPr>
          <a:lstStyle/>
          <a:p>
            <a:pPr algn="ctr"/>
            <a:r>
              <a:rPr lang="es-ES" sz="2400" b="1" dirty="0">
                <a:solidFill>
                  <a:srgbClr val="002060"/>
                </a:solidFill>
                <a:highlight>
                  <a:srgbClr val="FFFF00"/>
                </a:highlight>
                <a:latin typeface="Montserrat" panose="00000500000000000000" pitchFamily="2" charset="0"/>
              </a:rPr>
              <a:t>API OWNER</a:t>
            </a:r>
          </a:p>
        </p:txBody>
      </p:sp>
      <p:sp>
        <p:nvSpPr>
          <p:cNvPr id="28" name="CuadroTexto 27">
            <a:extLst>
              <a:ext uri="{FF2B5EF4-FFF2-40B4-BE49-F238E27FC236}">
                <a16:creationId xmlns:a16="http://schemas.microsoft.com/office/drawing/2014/main" id="{C4BB39F0-9FC1-C582-665A-C355A3453A49}"/>
              </a:ext>
            </a:extLst>
          </p:cNvPr>
          <p:cNvSpPr txBox="1"/>
          <p:nvPr/>
        </p:nvSpPr>
        <p:spPr>
          <a:xfrm>
            <a:off x="3142081" y="1331462"/>
            <a:ext cx="2448448" cy="830997"/>
          </a:xfrm>
          <a:prstGeom prst="rect">
            <a:avLst/>
          </a:prstGeom>
          <a:noFill/>
        </p:spPr>
        <p:txBody>
          <a:bodyPr wrap="square" rtlCol="0">
            <a:spAutoFit/>
          </a:bodyPr>
          <a:lstStyle/>
          <a:p>
            <a:pPr algn="ctr"/>
            <a:r>
              <a:rPr lang="es-ES" sz="2400" b="1" dirty="0">
                <a:solidFill>
                  <a:srgbClr val="002060"/>
                </a:solidFill>
                <a:highlight>
                  <a:srgbClr val="FFFF00"/>
                </a:highlight>
                <a:latin typeface="Montserrat" panose="00000500000000000000" pitchFamily="2" charset="0"/>
              </a:rPr>
              <a:t>API ARCHITECT</a:t>
            </a:r>
          </a:p>
        </p:txBody>
      </p:sp>
      <p:sp>
        <p:nvSpPr>
          <p:cNvPr id="29" name="CuadroTexto 28">
            <a:extLst>
              <a:ext uri="{FF2B5EF4-FFF2-40B4-BE49-F238E27FC236}">
                <a16:creationId xmlns:a16="http://schemas.microsoft.com/office/drawing/2014/main" id="{601DB4CA-2815-7848-1966-A270B05D2432}"/>
              </a:ext>
            </a:extLst>
          </p:cNvPr>
          <p:cNvSpPr txBox="1"/>
          <p:nvPr/>
        </p:nvSpPr>
        <p:spPr>
          <a:xfrm>
            <a:off x="5895979" y="1399027"/>
            <a:ext cx="2448448" cy="830997"/>
          </a:xfrm>
          <a:prstGeom prst="rect">
            <a:avLst/>
          </a:prstGeom>
          <a:noFill/>
        </p:spPr>
        <p:txBody>
          <a:bodyPr wrap="square" rtlCol="0">
            <a:spAutoFit/>
          </a:bodyPr>
          <a:lstStyle/>
          <a:p>
            <a:pPr algn="ctr"/>
            <a:r>
              <a:rPr lang="es-ES" sz="2400" b="1" dirty="0">
                <a:solidFill>
                  <a:srgbClr val="002060"/>
                </a:solidFill>
                <a:highlight>
                  <a:srgbClr val="FFFF00"/>
                </a:highlight>
                <a:latin typeface="Montserrat" panose="00000500000000000000" pitchFamily="2" charset="0"/>
              </a:rPr>
              <a:t>API EVANGELIST</a:t>
            </a:r>
          </a:p>
        </p:txBody>
      </p:sp>
      <p:sp>
        <p:nvSpPr>
          <p:cNvPr id="30" name="CuadroTexto 29">
            <a:extLst>
              <a:ext uri="{FF2B5EF4-FFF2-40B4-BE49-F238E27FC236}">
                <a16:creationId xmlns:a16="http://schemas.microsoft.com/office/drawing/2014/main" id="{4D3830D8-62BD-5C73-75FA-C991BF76555D}"/>
              </a:ext>
            </a:extLst>
          </p:cNvPr>
          <p:cNvSpPr txBox="1"/>
          <p:nvPr/>
        </p:nvSpPr>
        <p:spPr>
          <a:xfrm>
            <a:off x="5982569" y="2667972"/>
            <a:ext cx="2275268" cy="1200329"/>
          </a:xfrm>
          <a:prstGeom prst="rect">
            <a:avLst/>
          </a:prstGeom>
          <a:noFill/>
        </p:spPr>
        <p:txBody>
          <a:bodyPr wrap="square" rtlCol="0">
            <a:spAutoFit/>
          </a:bodyPr>
          <a:lstStyle/>
          <a:p>
            <a:pPr algn="ctr"/>
            <a:r>
              <a:rPr lang="es-ES" sz="2400" b="1" dirty="0">
                <a:solidFill>
                  <a:srgbClr val="002060"/>
                </a:solidFill>
                <a:highlight>
                  <a:srgbClr val="FFFF00"/>
                </a:highlight>
                <a:latin typeface="Montserrat" panose="00000500000000000000" pitchFamily="2" charset="0"/>
              </a:rPr>
              <a:t>API PLATFORM ENGINEER</a:t>
            </a:r>
          </a:p>
        </p:txBody>
      </p:sp>
      <p:sp>
        <p:nvSpPr>
          <p:cNvPr id="31" name="CuadroTexto 30">
            <a:extLst>
              <a:ext uri="{FF2B5EF4-FFF2-40B4-BE49-F238E27FC236}">
                <a16:creationId xmlns:a16="http://schemas.microsoft.com/office/drawing/2014/main" id="{B9A7FB3C-6E43-4BCF-0783-542889868FB5}"/>
              </a:ext>
            </a:extLst>
          </p:cNvPr>
          <p:cNvSpPr txBox="1"/>
          <p:nvPr/>
        </p:nvSpPr>
        <p:spPr>
          <a:xfrm>
            <a:off x="3361282" y="2644533"/>
            <a:ext cx="2448448" cy="830997"/>
          </a:xfrm>
          <a:prstGeom prst="rect">
            <a:avLst/>
          </a:prstGeom>
          <a:noFill/>
        </p:spPr>
        <p:txBody>
          <a:bodyPr wrap="square" rtlCol="0">
            <a:spAutoFit/>
          </a:bodyPr>
          <a:lstStyle/>
          <a:p>
            <a:pPr algn="ctr"/>
            <a:r>
              <a:rPr lang="es-ES" sz="2400" b="1" dirty="0">
                <a:solidFill>
                  <a:srgbClr val="002060"/>
                </a:solidFill>
                <a:highlight>
                  <a:srgbClr val="FFFF00"/>
                </a:highlight>
                <a:latin typeface="Montserrat" panose="00000500000000000000" pitchFamily="2" charset="0"/>
              </a:rPr>
              <a:t>API DEVELOPER</a:t>
            </a:r>
          </a:p>
        </p:txBody>
      </p:sp>
      <p:sp>
        <p:nvSpPr>
          <p:cNvPr id="32" name="CuadroTexto 31">
            <a:extLst>
              <a:ext uri="{FF2B5EF4-FFF2-40B4-BE49-F238E27FC236}">
                <a16:creationId xmlns:a16="http://schemas.microsoft.com/office/drawing/2014/main" id="{A13FB1F5-EBE6-FFF2-EF70-C54E6B175CB3}"/>
              </a:ext>
            </a:extLst>
          </p:cNvPr>
          <p:cNvSpPr txBox="1"/>
          <p:nvPr/>
        </p:nvSpPr>
        <p:spPr>
          <a:xfrm>
            <a:off x="560300" y="2696301"/>
            <a:ext cx="2448448" cy="830997"/>
          </a:xfrm>
          <a:prstGeom prst="rect">
            <a:avLst/>
          </a:prstGeom>
          <a:noFill/>
        </p:spPr>
        <p:txBody>
          <a:bodyPr wrap="square" rtlCol="0">
            <a:spAutoFit/>
          </a:bodyPr>
          <a:lstStyle/>
          <a:p>
            <a:pPr algn="ctr"/>
            <a:r>
              <a:rPr lang="es-ES" sz="2400" b="1" dirty="0">
                <a:solidFill>
                  <a:srgbClr val="002060"/>
                </a:solidFill>
                <a:highlight>
                  <a:srgbClr val="FFFF00"/>
                </a:highlight>
                <a:latin typeface="Montserrat" panose="00000500000000000000" pitchFamily="2" charset="0"/>
              </a:rPr>
              <a:t>API TECH WRITER</a:t>
            </a:r>
          </a:p>
        </p:txBody>
      </p:sp>
      <p:sp>
        <p:nvSpPr>
          <p:cNvPr id="33" name="CuadroTexto 32">
            <a:extLst>
              <a:ext uri="{FF2B5EF4-FFF2-40B4-BE49-F238E27FC236}">
                <a16:creationId xmlns:a16="http://schemas.microsoft.com/office/drawing/2014/main" id="{47536458-2D6F-64A7-BD7D-93FAC4B51047}"/>
              </a:ext>
            </a:extLst>
          </p:cNvPr>
          <p:cNvSpPr txBox="1"/>
          <p:nvPr/>
        </p:nvSpPr>
        <p:spPr>
          <a:xfrm>
            <a:off x="2541947" y="3922864"/>
            <a:ext cx="2448448" cy="830997"/>
          </a:xfrm>
          <a:prstGeom prst="rect">
            <a:avLst/>
          </a:prstGeom>
          <a:noFill/>
        </p:spPr>
        <p:txBody>
          <a:bodyPr wrap="square" rtlCol="0">
            <a:spAutoFit/>
          </a:bodyPr>
          <a:lstStyle/>
          <a:p>
            <a:pPr algn="ctr"/>
            <a:r>
              <a:rPr lang="es-ES" sz="2400" b="1" dirty="0">
                <a:solidFill>
                  <a:srgbClr val="002060"/>
                </a:solidFill>
                <a:highlight>
                  <a:srgbClr val="FFFF00"/>
                </a:highlight>
                <a:latin typeface="Montserrat" panose="00000500000000000000" pitchFamily="2" charset="0"/>
              </a:rPr>
              <a:t>API DESIGNER</a:t>
            </a:r>
          </a:p>
        </p:txBody>
      </p:sp>
      <p:sp>
        <p:nvSpPr>
          <p:cNvPr id="34" name="CuadroTexto 33">
            <a:extLst>
              <a:ext uri="{FF2B5EF4-FFF2-40B4-BE49-F238E27FC236}">
                <a16:creationId xmlns:a16="http://schemas.microsoft.com/office/drawing/2014/main" id="{DF3A8328-0F7E-D39F-EC72-04A7D556C433}"/>
              </a:ext>
            </a:extLst>
          </p:cNvPr>
          <p:cNvSpPr txBox="1"/>
          <p:nvPr/>
        </p:nvSpPr>
        <p:spPr>
          <a:xfrm>
            <a:off x="4794796" y="3922865"/>
            <a:ext cx="2029868" cy="830997"/>
          </a:xfrm>
          <a:prstGeom prst="rect">
            <a:avLst/>
          </a:prstGeom>
          <a:noFill/>
        </p:spPr>
        <p:txBody>
          <a:bodyPr wrap="square" rtlCol="0">
            <a:spAutoFit/>
          </a:bodyPr>
          <a:lstStyle/>
          <a:p>
            <a:pPr algn="ctr"/>
            <a:r>
              <a:rPr lang="es-ES" sz="2400" b="1" dirty="0">
                <a:solidFill>
                  <a:srgbClr val="002060"/>
                </a:solidFill>
                <a:highlight>
                  <a:srgbClr val="FFFF00"/>
                </a:highlight>
                <a:latin typeface="Montserrat" panose="00000500000000000000" pitchFamily="2" charset="0"/>
              </a:rPr>
              <a:t>API TESTING</a:t>
            </a:r>
          </a:p>
        </p:txBody>
      </p:sp>
    </p:spTree>
    <p:extLst>
      <p:ext uri="{BB962C8B-B14F-4D97-AF65-F5344CB8AC3E}">
        <p14:creationId xmlns:p14="http://schemas.microsoft.com/office/powerpoint/2010/main" val="57310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Roles/Equipos</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Rectangle 2">
            <a:extLst>
              <a:ext uri="{FF2B5EF4-FFF2-40B4-BE49-F238E27FC236}">
                <a16:creationId xmlns:a16="http://schemas.microsoft.com/office/drawing/2014/main" id="{2D2555AC-09AD-861D-4C82-5461A77DCEFD}"/>
              </a:ext>
            </a:extLst>
          </p:cNvPr>
          <p:cNvSpPr>
            <a:spLocks noChangeArrowheads="1"/>
          </p:cNvSpPr>
          <p:nvPr/>
        </p:nvSpPr>
        <p:spPr bwMode="auto">
          <a:xfrm>
            <a:off x="762000" y="-266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3">
            <a:extLst>
              <a:ext uri="{FF2B5EF4-FFF2-40B4-BE49-F238E27FC236}">
                <a16:creationId xmlns:a16="http://schemas.microsoft.com/office/drawing/2014/main" id="{71F09505-35A9-0F90-D9E5-98AA12474CB3}"/>
              </a:ext>
            </a:extLst>
          </p:cNvPr>
          <p:cNvSpPr>
            <a:spLocks noChangeArrowheads="1"/>
          </p:cNvSpPr>
          <p:nvPr/>
        </p:nvSpPr>
        <p:spPr bwMode="auto">
          <a:xfrm>
            <a:off x="762000" y="190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s-ES" altLang="es-ES" sz="900" b="1" i="0" u="none" strike="noStrike" cap="none" normalizeH="0" baseline="0">
                <a:ln>
                  <a:noFill/>
                </a:ln>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600" b="0" i="0" u="none" strike="noStrike" cap="none" normalizeH="0" baseline="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7" name="Imagen 6">
            <a:extLst>
              <a:ext uri="{FF2B5EF4-FFF2-40B4-BE49-F238E27FC236}">
                <a16:creationId xmlns:a16="http://schemas.microsoft.com/office/drawing/2014/main" id="{91BCD34D-87DF-8C17-6073-33BE4A4AC8CA}"/>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959647" y="1075468"/>
            <a:ext cx="5418138" cy="3728062"/>
          </a:xfrm>
          <a:prstGeom prst="rect">
            <a:avLst/>
          </a:prstGeom>
          <a:noFill/>
          <a:ln>
            <a:noFill/>
          </a:ln>
        </p:spPr>
      </p:pic>
    </p:spTree>
    <p:extLst>
      <p:ext uri="{BB962C8B-B14F-4D97-AF65-F5344CB8AC3E}">
        <p14:creationId xmlns:p14="http://schemas.microsoft.com/office/powerpoint/2010/main" val="3189451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424242"/>
            </a:gs>
            <a:gs pos="100000">
              <a:srgbClr val="010101"/>
            </a:gs>
          </a:gsLst>
          <a:path path="circle">
            <a:fillToRect l="50000" t="50000" r="50000" b="50000"/>
          </a:path>
          <a:tileRect/>
        </a:gradFill>
        <a:effectLst/>
      </p:bgPr>
    </p:bg>
    <p:spTree>
      <p:nvGrpSpPr>
        <p:cNvPr id="1" name="Shape 356"/>
        <p:cNvGrpSpPr/>
        <p:nvPr/>
      </p:nvGrpSpPr>
      <p:grpSpPr>
        <a:xfrm>
          <a:off x="0" y="0"/>
          <a:ext cx="0" cy="0"/>
          <a:chOff x="0" y="0"/>
          <a:chExt cx="0" cy="0"/>
        </a:xfrm>
      </p:grpSpPr>
      <p:sp>
        <p:nvSpPr>
          <p:cNvPr id="357" name="Google Shape;357;p22"/>
          <p:cNvSpPr txBox="1"/>
          <p:nvPr/>
        </p:nvSpPr>
        <p:spPr>
          <a:xfrm>
            <a:off x="739600" y="530375"/>
            <a:ext cx="1122900" cy="680156"/>
          </a:xfrm>
          <a:prstGeom prst="rect">
            <a:avLst/>
          </a:prstGeom>
          <a:noFill/>
          <a:ln>
            <a:noFill/>
          </a:ln>
        </p:spPr>
        <p:txBody>
          <a:bodyPr spcFirstLastPara="1" wrap="square" lIns="91425" tIns="91425" rIns="91425" bIns="91425" anchor="t" anchorCtr="0">
            <a:spAutoFit/>
          </a:bodyPr>
          <a:lstStyle/>
          <a:p>
            <a:pPr>
              <a:lnSpc>
                <a:spcPct val="115000"/>
              </a:lnSpc>
            </a:pPr>
            <a:r>
              <a:rPr lang="es" sz="2800" dirty="0">
                <a:solidFill>
                  <a:srgbClr val="FFFFFF"/>
                </a:solidFill>
                <a:latin typeface="Montserrat"/>
                <a:ea typeface="Montserrat"/>
                <a:cs typeface="Montserrat"/>
                <a:sym typeface="Montserrat"/>
              </a:rPr>
              <a:t>03</a:t>
            </a:r>
            <a:r>
              <a:rPr lang="es" sz="2400" dirty="0">
                <a:solidFill>
                  <a:srgbClr val="FFFFFF"/>
                </a:solidFill>
                <a:latin typeface="Montserrat"/>
                <a:ea typeface="Montserrat"/>
                <a:cs typeface="Montserrat"/>
                <a:sym typeface="Montserrat"/>
              </a:rPr>
              <a:t>.      </a:t>
            </a:r>
            <a:endParaRPr sz="2400" dirty="0">
              <a:solidFill>
                <a:srgbClr val="FFFFFF"/>
              </a:solidFill>
              <a:latin typeface="Montserrat"/>
              <a:ea typeface="Montserrat"/>
              <a:cs typeface="Montserrat"/>
              <a:sym typeface="Montserrat"/>
            </a:endParaRPr>
          </a:p>
        </p:txBody>
      </p:sp>
      <p:cxnSp>
        <p:nvCxnSpPr>
          <p:cNvPr id="358" name="Google Shape;358;p22"/>
          <p:cNvCxnSpPr/>
          <p:nvPr/>
        </p:nvCxnSpPr>
        <p:spPr>
          <a:xfrm>
            <a:off x="739600" y="1292867"/>
            <a:ext cx="1875300" cy="0"/>
          </a:xfrm>
          <a:prstGeom prst="straightConnector1">
            <a:avLst/>
          </a:prstGeom>
          <a:noFill/>
          <a:ln w="38100" cap="flat" cmpd="sng">
            <a:solidFill>
              <a:schemeClr val="lt1"/>
            </a:solidFill>
            <a:prstDash val="solid"/>
            <a:round/>
            <a:headEnd type="none" w="med" len="med"/>
            <a:tailEnd type="none" w="med" len="med"/>
          </a:ln>
        </p:spPr>
      </p:cxnSp>
      <p:sp>
        <p:nvSpPr>
          <p:cNvPr id="359" name="Google Shape;359;p22"/>
          <p:cNvSpPr txBox="1"/>
          <p:nvPr/>
        </p:nvSpPr>
        <p:spPr>
          <a:xfrm>
            <a:off x="659500" y="1985850"/>
            <a:ext cx="4632000" cy="1415742"/>
          </a:xfrm>
          <a:prstGeom prst="rect">
            <a:avLst/>
          </a:prstGeom>
          <a:noFill/>
          <a:ln>
            <a:noFill/>
          </a:ln>
        </p:spPr>
        <p:txBody>
          <a:bodyPr spcFirstLastPara="1" wrap="square" lIns="91425" tIns="91425" rIns="91425" bIns="91425" anchor="t" anchorCtr="0">
            <a:spAutoFit/>
          </a:bodyPr>
          <a:lstStyle/>
          <a:p>
            <a:r>
              <a:rPr lang="es" sz="4000" dirty="0">
                <a:solidFill>
                  <a:srgbClr val="FFFFFF"/>
                </a:solidFill>
                <a:latin typeface="Montserrat Medium"/>
                <a:ea typeface="Montserrat Medium"/>
                <a:cs typeface="Montserrat Medium"/>
                <a:sym typeface="Montserrat Medium"/>
              </a:rPr>
              <a:t>Herramientas API</a:t>
            </a:r>
            <a:endParaRPr sz="4000" dirty="0">
              <a:solidFill>
                <a:srgbClr val="FFFFFF"/>
              </a:solidFill>
              <a:latin typeface="Montserrat Medium"/>
              <a:ea typeface="Montserrat Medium"/>
              <a:cs typeface="Montserrat Medium"/>
              <a:sym typeface="Montserrat Medium"/>
            </a:endParaRPr>
          </a:p>
        </p:txBody>
      </p:sp>
      <p:pic>
        <p:nvPicPr>
          <p:cNvPr id="360" name="Google Shape;360;p22"/>
          <p:cNvPicPr preferRelativeResize="0"/>
          <p:nvPr/>
        </p:nvPicPr>
        <p:blipFill>
          <a:blip r:embed="rId3">
            <a:alphaModFix/>
          </a:blip>
          <a:stretch>
            <a:fillRect/>
          </a:stretch>
        </p:blipFill>
        <p:spPr>
          <a:xfrm>
            <a:off x="7795389" y="231169"/>
            <a:ext cx="1051916" cy="488825"/>
          </a:xfrm>
          <a:prstGeom prst="rect">
            <a:avLst/>
          </a:prstGeom>
          <a:noFill/>
          <a:ln>
            <a:noFill/>
          </a:ln>
        </p:spPr>
      </p:pic>
      <p:sp>
        <p:nvSpPr>
          <p:cNvPr id="6" name="Google Shape;861;p38"/>
          <p:cNvSpPr txBox="1"/>
          <p:nvPr/>
        </p:nvSpPr>
        <p:spPr>
          <a:xfrm>
            <a:off x="818025" y="3776375"/>
            <a:ext cx="645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Visión General</a:t>
            </a:r>
            <a:endParaRPr>
              <a:solidFill>
                <a:schemeClr val="lt1"/>
              </a:solidFill>
            </a:endParaRPr>
          </a:p>
        </p:txBody>
      </p:sp>
    </p:spTree>
    <p:extLst>
      <p:ext uri="{BB962C8B-B14F-4D97-AF65-F5344CB8AC3E}">
        <p14:creationId xmlns:p14="http://schemas.microsoft.com/office/powerpoint/2010/main" val="1176558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Herramientas (I)</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Rectangle 2">
            <a:extLst>
              <a:ext uri="{FF2B5EF4-FFF2-40B4-BE49-F238E27FC236}">
                <a16:creationId xmlns:a16="http://schemas.microsoft.com/office/drawing/2014/main" id="{2D2555AC-09AD-861D-4C82-5461A77DCEFD}"/>
              </a:ext>
            </a:extLst>
          </p:cNvPr>
          <p:cNvSpPr>
            <a:spLocks noChangeArrowheads="1"/>
          </p:cNvSpPr>
          <p:nvPr/>
        </p:nvSpPr>
        <p:spPr bwMode="auto">
          <a:xfrm>
            <a:off x="762000" y="-266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3">
            <a:extLst>
              <a:ext uri="{FF2B5EF4-FFF2-40B4-BE49-F238E27FC236}">
                <a16:creationId xmlns:a16="http://schemas.microsoft.com/office/drawing/2014/main" id="{71F09505-35A9-0F90-D9E5-98AA12474CB3}"/>
              </a:ext>
            </a:extLst>
          </p:cNvPr>
          <p:cNvSpPr>
            <a:spLocks noChangeArrowheads="1"/>
          </p:cNvSpPr>
          <p:nvPr/>
        </p:nvSpPr>
        <p:spPr bwMode="auto">
          <a:xfrm>
            <a:off x="762000" y="190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s-ES" altLang="es-ES" sz="900" b="1" i="0" u="none" strike="noStrike" cap="none" normalizeH="0" baseline="0">
                <a:ln>
                  <a:noFill/>
                </a:ln>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600" b="0" i="0" u="none" strike="noStrike" cap="none" normalizeH="0" baseline="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3" name="CuadroTexto 72">
            <a:extLst>
              <a:ext uri="{FF2B5EF4-FFF2-40B4-BE49-F238E27FC236}">
                <a16:creationId xmlns:a16="http://schemas.microsoft.com/office/drawing/2014/main" id="{1BC6D695-66E9-7399-C116-4F2748C586EA}"/>
              </a:ext>
            </a:extLst>
          </p:cNvPr>
          <p:cNvSpPr txBox="1"/>
          <p:nvPr/>
        </p:nvSpPr>
        <p:spPr>
          <a:xfrm>
            <a:off x="392786" y="1414311"/>
            <a:ext cx="951479" cy="338554"/>
          </a:xfrm>
          <a:prstGeom prst="rect">
            <a:avLst/>
          </a:prstGeom>
          <a:noFill/>
        </p:spPr>
        <p:txBody>
          <a:bodyPr wrap="square" rtlCol="0">
            <a:spAutoFit/>
          </a:bodyPr>
          <a:lstStyle>
            <a:defPPr>
              <a:defRPr lang="es-ES"/>
            </a:defPPr>
            <a:lvl1pPr>
              <a:defRPr b="1">
                <a:solidFill>
                  <a:schemeClr val="accent1">
                    <a:lumMod val="50000"/>
                  </a:schemeClr>
                </a:solidFill>
                <a:latin typeface="Arial" panose="020B0604020202020204" pitchFamily="34" charset="0"/>
                <a:cs typeface="Arial" panose="020B0604020202020204" pitchFamily="34" charset="0"/>
              </a:defRPr>
            </a:lvl1pPr>
          </a:lstStyle>
          <a:p>
            <a:r>
              <a:rPr lang="es-ES" sz="1600" dirty="0" err="1">
                <a:solidFill>
                  <a:schemeClr val="tx1"/>
                </a:solidFill>
                <a:latin typeface="Arial Black" panose="020B0A04020102020204" pitchFamily="34" charset="0"/>
              </a:rPr>
              <a:t>Design</a:t>
            </a:r>
            <a:endParaRPr lang="es-ES" sz="1600" dirty="0">
              <a:solidFill>
                <a:schemeClr val="tx1"/>
              </a:solidFill>
              <a:latin typeface="Arial Black" panose="020B0A04020102020204" pitchFamily="34" charset="0"/>
            </a:endParaRPr>
          </a:p>
        </p:txBody>
      </p:sp>
      <p:sp>
        <p:nvSpPr>
          <p:cNvPr id="74" name="CuadroTexto 73">
            <a:extLst>
              <a:ext uri="{FF2B5EF4-FFF2-40B4-BE49-F238E27FC236}">
                <a16:creationId xmlns:a16="http://schemas.microsoft.com/office/drawing/2014/main" id="{88D626D9-5D3B-9D60-ED50-1A24A41E514B}"/>
              </a:ext>
            </a:extLst>
          </p:cNvPr>
          <p:cNvSpPr txBox="1"/>
          <p:nvPr/>
        </p:nvSpPr>
        <p:spPr>
          <a:xfrm>
            <a:off x="392786" y="4361841"/>
            <a:ext cx="1456508" cy="338554"/>
          </a:xfrm>
          <a:prstGeom prst="rect">
            <a:avLst/>
          </a:prstGeom>
          <a:noFill/>
        </p:spPr>
        <p:txBody>
          <a:bodyPr wrap="square" rtlCol="0">
            <a:spAutoFit/>
          </a:bodyPr>
          <a:lstStyle>
            <a:defPPr>
              <a:defRPr lang="es-ES"/>
            </a:defPPr>
            <a:lvl1pPr>
              <a:defRPr b="1">
                <a:solidFill>
                  <a:schemeClr val="accent1">
                    <a:lumMod val="50000"/>
                  </a:schemeClr>
                </a:solidFill>
                <a:latin typeface="Arial" panose="020B0604020202020204" pitchFamily="34" charset="0"/>
                <a:cs typeface="Arial" panose="020B0604020202020204" pitchFamily="34" charset="0"/>
              </a:defRPr>
            </a:lvl1pPr>
          </a:lstStyle>
          <a:p>
            <a:r>
              <a:rPr lang="es-ES" sz="1600" dirty="0">
                <a:solidFill>
                  <a:schemeClr val="tx1"/>
                </a:solidFill>
                <a:latin typeface="Arial Black" panose="020B0A04020102020204" pitchFamily="34" charset="0"/>
              </a:rPr>
              <a:t>ESB</a:t>
            </a:r>
          </a:p>
        </p:txBody>
      </p:sp>
      <p:pic>
        <p:nvPicPr>
          <p:cNvPr id="75" name="Picture 2" descr="TIBCO Logo - LogoDix">
            <a:extLst>
              <a:ext uri="{FF2B5EF4-FFF2-40B4-BE49-F238E27FC236}">
                <a16:creationId xmlns:a16="http://schemas.microsoft.com/office/drawing/2014/main" id="{39250DFA-2763-D9F2-E9E6-7BF6E40AD4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2848" y="4386761"/>
            <a:ext cx="962728" cy="275781"/>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descr="Logotipo&#10;&#10;Descripción generada automáticamente">
            <a:extLst>
              <a:ext uri="{FF2B5EF4-FFF2-40B4-BE49-F238E27FC236}">
                <a16:creationId xmlns:a16="http://schemas.microsoft.com/office/drawing/2014/main" id="{D19F00B5-36A0-37E2-2FF1-FE4EAFF1E8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799" y="4070996"/>
            <a:ext cx="863555" cy="603384"/>
          </a:xfrm>
          <a:prstGeom prst="rect">
            <a:avLst/>
          </a:prstGeom>
        </p:spPr>
      </p:pic>
      <p:pic>
        <p:nvPicPr>
          <p:cNvPr id="77" name="Imagen 76" descr="Un dibujo de un perro&#10;&#10;Descripción generada automáticamente con confianza media">
            <a:extLst>
              <a:ext uri="{FF2B5EF4-FFF2-40B4-BE49-F238E27FC236}">
                <a16:creationId xmlns:a16="http://schemas.microsoft.com/office/drawing/2014/main" id="{77F8B97F-3853-2CAC-54C9-BDA0571365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9473" y="4284613"/>
            <a:ext cx="992457" cy="389767"/>
          </a:xfrm>
          <a:prstGeom prst="rect">
            <a:avLst/>
          </a:prstGeom>
        </p:spPr>
      </p:pic>
      <p:pic>
        <p:nvPicPr>
          <p:cNvPr id="78" name="Picture 10" descr="Stoplight - OpenAPI Initiative">
            <a:extLst>
              <a:ext uri="{FF2B5EF4-FFF2-40B4-BE49-F238E27FC236}">
                <a16:creationId xmlns:a16="http://schemas.microsoft.com/office/drawing/2014/main" id="{DEEC0071-4708-A48F-C59F-74ED66FEBB8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9880" y="1369262"/>
            <a:ext cx="1283768" cy="3921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2" descr="Swagger API Nedir? - Burcu Altınok Blog">
            <a:extLst>
              <a:ext uri="{FF2B5EF4-FFF2-40B4-BE49-F238E27FC236}">
                <a16:creationId xmlns:a16="http://schemas.microsoft.com/office/drawing/2014/main" id="{9CA5459E-3FBB-F0CB-3ABA-42695A93E19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6733" y="1308122"/>
            <a:ext cx="1052228" cy="57521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4" descr="RapidAPI logo blue (1) | BreakLine">
            <a:extLst>
              <a:ext uri="{FF2B5EF4-FFF2-40B4-BE49-F238E27FC236}">
                <a16:creationId xmlns:a16="http://schemas.microsoft.com/office/drawing/2014/main" id="{4B5C675D-1E37-00E8-AE51-E6C5A35CA6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42566" y="1366437"/>
            <a:ext cx="1538053" cy="42626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8" descr="The Oracle Service Bus (Osb) Test - ProProfs Quiz">
            <a:extLst>
              <a:ext uri="{FF2B5EF4-FFF2-40B4-BE49-F238E27FC236}">
                <a16:creationId xmlns:a16="http://schemas.microsoft.com/office/drawing/2014/main" id="{C66FD02B-2CEB-92BA-D242-2C50B54DEE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89539" y="4159529"/>
            <a:ext cx="1500717" cy="574560"/>
          </a:xfrm>
          <a:prstGeom prst="rect">
            <a:avLst/>
          </a:prstGeom>
          <a:noFill/>
          <a:extLst>
            <a:ext uri="{909E8E84-426E-40DD-AFC4-6F175D3DCCD1}">
              <a14:hiddenFill xmlns:a14="http://schemas.microsoft.com/office/drawing/2010/main">
                <a:solidFill>
                  <a:srgbClr val="FFFFFF"/>
                </a:solidFill>
              </a14:hiddenFill>
            </a:ext>
          </a:extLst>
        </p:spPr>
      </p:pic>
      <p:sp>
        <p:nvSpPr>
          <p:cNvPr id="83" name="CuadroTexto 82">
            <a:extLst>
              <a:ext uri="{FF2B5EF4-FFF2-40B4-BE49-F238E27FC236}">
                <a16:creationId xmlns:a16="http://schemas.microsoft.com/office/drawing/2014/main" id="{AFAEAB5E-AE4B-6F5C-1158-AFFB9F7D568C}"/>
              </a:ext>
            </a:extLst>
          </p:cNvPr>
          <p:cNvSpPr txBox="1"/>
          <p:nvPr/>
        </p:nvSpPr>
        <p:spPr>
          <a:xfrm>
            <a:off x="392786" y="2097483"/>
            <a:ext cx="1682924" cy="584775"/>
          </a:xfrm>
          <a:prstGeom prst="rect">
            <a:avLst/>
          </a:prstGeom>
          <a:noFill/>
        </p:spPr>
        <p:txBody>
          <a:bodyPr wrap="square" rtlCol="0">
            <a:spAutoFit/>
          </a:bodyPr>
          <a:lstStyle>
            <a:defPPr>
              <a:defRPr lang="es-ES"/>
            </a:defPPr>
            <a:lvl1pPr>
              <a:defRPr b="1">
                <a:solidFill>
                  <a:schemeClr val="accent1">
                    <a:lumMod val="50000"/>
                  </a:schemeClr>
                </a:solidFill>
                <a:latin typeface="Arial" panose="020B0604020202020204" pitchFamily="34" charset="0"/>
                <a:cs typeface="Arial" panose="020B0604020202020204" pitchFamily="34" charset="0"/>
              </a:defRPr>
            </a:lvl1pPr>
          </a:lstStyle>
          <a:p>
            <a:r>
              <a:rPr lang="es-ES" sz="1600" dirty="0">
                <a:solidFill>
                  <a:schemeClr val="tx1"/>
                </a:solidFill>
                <a:latin typeface="Arial Black" panose="020B0A04020102020204" pitchFamily="34" charset="0"/>
              </a:rPr>
              <a:t>API Management</a:t>
            </a:r>
          </a:p>
        </p:txBody>
      </p:sp>
      <p:pic>
        <p:nvPicPr>
          <p:cNvPr id="84" name="Imagen 83" descr="Logotipo&#10;&#10;Descripción generada automáticamente con confianza media">
            <a:extLst>
              <a:ext uri="{FF2B5EF4-FFF2-40B4-BE49-F238E27FC236}">
                <a16:creationId xmlns:a16="http://schemas.microsoft.com/office/drawing/2014/main" id="{7E4083DC-2CAB-19FF-2E7E-CBF693089B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46733" y="2913786"/>
            <a:ext cx="987218" cy="335500"/>
          </a:xfrm>
          <a:prstGeom prst="rect">
            <a:avLst/>
          </a:prstGeom>
        </p:spPr>
      </p:pic>
      <p:pic>
        <p:nvPicPr>
          <p:cNvPr id="85" name="Imagen 84" descr="Un dibujo de un perro&#10;&#10;Descripción generada automáticamente con confianza media">
            <a:extLst>
              <a:ext uri="{FF2B5EF4-FFF2-40B4-BE49-F238E27FC236}">
                <a16:creationId xmlns:a16="http://schemas.microsoft.com/office/drawing/2014/main" id="{7EC8E24C-6F3F-47E8-5C8B-02B1488AD2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3119" y="2859034"/>
            <a:ext cx="992457" cy="389767"/>
          </a:xfrm>
          <a:prstGeom prst="rect">
            <a:avLst/>
          </a:prstGeom>
        </p:spPr>
      </p:pic>
      <p:pic>
        <p:nvPicPr>
          <p:cNvPr id="86" name="Picture 8">
            <a:extLst>
              <a:ext uri="{FF2B5EF4-FFF2-40B4-BE49-F238E27FC236}">
                <a16:creationId xmlns:a16="http://schemas.microsoft.com/office/drawing/2014/main" id="{A15187C0-0D04-CF90-594E-EBBDE904513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0131" y="2158664"/>
            <a:ext cx="1292757" cy="428686"/>
          </a:xfrm>
          <a:prstGeom prst="rect">
            <a:avLst/>
          </a:prstGeom>
          <a:noFill/>
          <a:extLst>
            <a:ext uri="{909E8E84-426E-40DD-AFC4-6F175D3DCCD1}">
              <a14:hiddenFill xmlns:a14="http://schemas.microsoft.com/office/drawing/2010/main">
                <a:solidFill>
                  <a:srgbClr val="FFFFFF"/>
                </a:solidFill>
              </a14:hiddenFill>
            </a:ext>
          </a:extLst>
        </p:spPr>
      </p:pic>
      <p:pic>
        <p:nvPicPr>
          <p:cNvPr id="87" name="Imagen 86" descr="Logotipo&#10;&#10;Descripción generada automáticamente">
            <a:extLst>
              <a:ext uri="{FF2B5EF4-FFF2-40B4-BE49-F238E27FC236}">
                <a16:creationId xmlns:a16="http://schemas.microsoft.com/office/drawing/2014/main" id="{CB108BAF-2D2A-7931-E7BD-756A7FB8FD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582" y="1995792"/>
            <a:ext cx="863555" cy="603384"/>
          </a:xfrm>
          <a:prstGeom prst="rect">
            <a:avLst/>
          </a:prstGeom>
        </p:spPr>
      </p:pic>
      <p:sp>
        <p:nvSpPr>
          <p:cNvPr id="88" name="CuadroTexto 87">
            <a:extLst>
              <a:ext uri="{FF2B5EF4-FFF2-40B4-BE49-F238E27FC236}">
                <a16:creationId xmlns:a16="http://schemas.microsoft.com/office/drawing/2014/main" id="{76971D72-701A-6E56-8B4B-7116A1C9A8B3}"/>
              </a:ext>
            </a:extLst>
          </p:cNvPr>
          <p:cNvSpPr txBox="1"/>
          <p:nvPr/>
        </p:nvSpPr>
        <p:spPr>
          <a:xfrm>
            <a:off x="392786" y="3574754"/>
            <a:ext cx="1456508" cy="584775"/>
          </a:xfrm>
          <a:prstGeom prst="rect">
            <a:avLst/>
          </a:prstGeom>
          <a:noFill/>
        </p:spPr>
        <p:txBody>
          <a:bodyPr wrap="square" rtlCol="0">
            <a:spAutoFit/>
          </a:bodyPr>
          <a:lstStyle>
            <a:defPPr>
              <a:defRPr lang="es-ES"/>
            </a:defPPr>
            <a:lvl1pPr>
              <a:defRPr b="1">
                <a:solidFill>
                  <a:schemeClr val="accent1">
                    <a:lumMod val="50000"/>
                  </a:schemeClr>
                </a:solidFill>
                <a:latin typeface="Arial" panose="020B0604020202020204" pitchFamily="34" charset="0"/>
                <a:cs typeface="Arial" panose="020B0604020202020204" pitchFamily="34" charset="0"/>
              </a:defRPr>
            </a:lvl1pPr>
          </a:lstStyle>
          <a:p>
            <a:r>
              <a:rPr lang="es-ES" sz="1600" dirty="0">
                <a:solidFill>
                  <a:schemeClr val="tx1"/>
                </a:solidFill>
                <a:latin typeface="Arial Black" panose="020B0A04020102020204" pitchFamily="34" charset="0"/>
              </a:rPr>
              <a:t>Mensajería y eventos</a:t>
            </a:r>
          </a:p>
        </p:txBody>
      </p:sp>
      <p:pic>
        <p:nvPicPr>
          <p:cNvPr id="89" name="Imagen 88">
            <a:extLst>
              <a:ext uri="{FF2B5EF4-FFF2-40B4-BE49-F238E27FC236}">
                <a16:creationId xmlns:a16="http://schemas.microsoft.com/office/drawing/2014/main" id="{9F3F2F3D-B282-21FD-E425-81D61233566F}"/>
              </a:ext>
            </a:extLst>
          </p:cNvPr>
          <p:cNvPicPr>
            <a:picLocks noChangeAspect="1"/>
          </p:cNvPicPr>
          <p:nvPr/>
        </p:nvPicPr>
        <p:blipFill rotWithShape="1">
          <a:blip r:embed="rId11"/>
          <a:srcRect t="26449" b="23703"/>
          <a:stretch/>
        </p:blipFill>
        <p:spPr>
          <a:xfrm>
            <a:off x="2536353" y="3520563"/>
            <a:ext cx="1283719" cy="639911"/>
          </a:xfrm>
          <a:prstGeom prst="rect">
            <a:avLst/>
          </a:prstGeom>
        </p:spPr>
      </p:pic>
      <p:pic>
        <p:nvPicPr>
          <p:cNvPr id="90" name="Imagen 89">
            <a:extLst>
              <a:ext uri="{FF2B5EF4-FFF2-40B4-BE49-F238E27FC236}">
                <a16:creationId xmlns:a16="http://schemas.microsoft.com/office/drawing/2014/main" id="{4AEE30FD-4083-0D7D-781C-C4C22A23D3D1}"/>
              </a:ext>
            </a:extLst>
          </p:cNvPr>
          <p:cNvPicPr>
            <a:picLocks noChangeAspect="1"/>
          </p:cNvPicPr>
          <p:nvPr/>
        </p:nvPicPr>
        <p:blipFill>
          <a:blip r:embed="rId12"/>
          <a:stretch>
            <a:fillRect/>
          </a:stretch>
        </p:blipFill>
        <p:spPr>
          <a:xfrm>
            <a:off x="4122203" y="3662286"/>
            <a:ext cx="1602745" cy="229017"/>
          </a:xfrm>
          <a:prstGeom prst="rect">
            <a:avLst/>
          </a:prstGeom>
        </p:spPr>
      </p:pic>
      <p:pic>
        <p:nvPicPr>
          <p:cNvPr id="91" name="Imagen 90">
            <a:extLst>
              <a:ext uri="{FF2B5EF4-FFF2-40B4-BE49-F238E27FC236}">
                <a16:creationId xmlns:a16="http://schemas.microsoft.com/office/drawing/2014/main" id="{7F57D1BD-A43E-7F81-705C-D4ADB785FF9E}"/>
              </a:ext>
            </a:extLst>
          </p:cNvPr>
          <p:cNvPicPr>
            <a:picLocks noChangeAspect="1"/>
          </p:cNvPicPr>
          <p:nvPr/>
        </p:nvPicPr>
        <p:blipFill>
          <a:blip r:embed="rId13"/>
          <a:stretch>
            <a:fillRect/>
          </a:stretch>
        </p:blipFill>
        <p:spPr>
          <a:xfrm>
            <a:off x="6001995" y="3532041"/>
            <a:ext cx="1602746" cy="489509"/>
          </a:xfrm>
          <a:prstGeom prst="rect">
            <a:avLst/>
          </a:prstGeom>
        </p:spPr>
      </p:pic>
      <p:pic>
        <p:nvPicPr>
          <p:cNvPr id="92" name="Imagen 91">
            <a:extLst>
              <a:ext uri="{FF2B5EF4-FFF2-40B4-BE49-F238E27FC236}">
                <a16:creationId xmlns:a16="http://schemas.microsoft.com/office/drawing/2014/main" id="{73D80CDB-4BC7-BD17-7E1A-D578AC7ECDDF}"/>
              </a:ext>
            </a:extLst>
          </p:cNvPr>
          <p:cNvPicPr>
            <a:picLocks noChangeAspect="1"/>
          </p:cNvPicPr>
          <p:nvPr/>
        </p:nvPicPr>
        <p:blipFill>
          <a:blip r:embed="rId14"/>
          <a:stretch>
            <a:fillRect/>
          </a:stretch>
        </p:blipFill>
        <p:spPr>
          <a:xfrm>
            <a:off x="8024322" y="3439846"/>
            <a:ext cx="631150" cy="631150"/>
          </a:xfrm>
          <a:prstGeom prst="rect">
            <a:avLst/>
          </a:prstGeom>
        </p:spPr>
      </p:pic>
      <p:pic>
        <p:nvPicPr>
          <p:cNvPr id="101" name="Imagen 100">
            <a:extLst>
              <a:ext uri="{FF2B5EF4-FFF2-40B4-BE49-F238E27FC236}">
                <a16:creationId xmlns:a16="http://schemas.microsoft.com/office/drawing/2014/main" id="{9A88E0AD-AC06-CEBF-8C20-F9B2C91C5D85}"/>
              </a:ext>
            </a:extLst>
          </p:cNvPr>
          <p:cNvPicPr>
            <a:picLocks noChangeAspect="1"/>
          </p:cNvPicPr>
          <p:nvPr/>
        </p:nvPicPr>
        <p:blipFill>
          <a:blip r:embed="rId15">
            <a:clrChange>
              <a:clrFrom>
                <a:srgbClr val="F7F7F7"/>
              </a:clrFrom>
              <a:clrTo>
                <a:srgbClr val="F7F7F7">
                  <a:alpha val="0"/>
                </a:srgbClr>
              </a:clrTo>
            </a:clrChange>
          </a:blip>
          <a:stretch>
            <a:fillRect/>
          </a:stretch>
        </p:blipFill>
        <p:spPr>
          <a:xfrm>
            <a:off x="4186101" y="2021428"/>
            <a:ext cx="1538054" cy="630560"/>
          </a:xfrm>
          <a:prstGeom prst="rect">
            <a:avLst/>
          </a:prstGeom>
        </p:spPr>
      </p:pic>
      <p:pic>
        <p:nvPicPr>
          <p:cNvPr id="7" name="Imagen 6">
            <a:extLst>
              <a:ext uri="{FF2B5EF4-FFF2-40B4-BE49-F238E27FC236}">
                <a16:creationId xmlns:a16="http://schemas.microsoft.com/office/drawing/2014/main" id="{90C02532-5B33-E84E-1484-876028EBF7E4}"/>
              </a:ext>
            </a:extLst>
          </p:cNvPr>
          <p:cNvPicPr>
            <a:picLocks noChangeAspect="1"/>
          </p:cNvPicPr>
          <p:nvPr/>
        </p:nvPicPr>
        <p:blipFill>
          <a:blip r:embed="rId16"/>
          <a:stretch>
            <a:fillRect/>
          </a:stretch>
        </p:blipFill>
        <p:spPr>
          <a:xfrm>
            <a:off x="7589539" y="1387493"/>
            <a:ext cx="1373274" cy="447931"/>
          </a:xfrm>
          <a:prstGeom prst="rect">
            <a:avLst/>
          </a:prstGeom>
        </p:spPr>
      </p:pic>
    </p:spTree>
    <p:extLst>
      <p:ext uri="{BB962C8B-B14F-4D97-AF65-F5344CB8AC3E}">
        <p14:creationId xmlns:p14="http://schemas.microsoft.com/office/powerpoint/2010/main" val="1680592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424242"/>
            </a:gs>
            <a:gs pos="100000">
              <a:srgbClr val="010101"/>
            </a:gs>
          </a:gsLst>
          <a:path path="circle">
            <a:fillToRect l="50000" t="50000" r="50000" b="50000"/>
          </a:path>
          <a:tileRect/>
        </a:gradFill>
        <a:effectLst/>
      </p:bgPr>
    </p:bg>
    <p:spTree>
      <p:nvGrpSpPr>
        <p:cNvPr id="1" name="Shape 356"/>
        <p:cNvGrpSpPr/>
        <p:nvPr/>
      </p:nvGrpSpPr>
      <p:grpSpPr>
        <a:xfrm>
          <a:off x="0" y="0"/>
          <a:ext cx="0" cy="0"/>
          <a:chOff x="0" y="0"/>
          <a:chExt cx="0" cy="0"/>
        </a:xfrm>
      </p:grpSpPr>
      <p:sp>
        <p:nvSpPr>
          <p:cNvPr id="357" name="Google Shape;357;p22"/>
          <p:cNvSpPr txBox="1"/>
          <p:nvPr/>
        </p:nvSpPr>
        <p:spPr>
          <a:xfrm>
            <a:off x="739600" y="530375"/>
            <a:ext cx="1122900" cy="680156"/>
          </a:xfrm>
          <a:prstGeom prst="rect">
            <a:avLst/>
          </a:prstGeom>
          <a:noFill/>
          <a:ln>
            <a:noFill/>
          </a:ln>
        </p:spPr>
        <p:txBody>
          <a:bodyPr spcFirstLastPara="1" wrap="square" lIns="91425" tIns="91425" rIns="91425" bIns="91425" anchor="t" anchorCtr="0">
            <a:spAutoFit/>
          </a:bodyPr>
          <a:lstStyle/>
          <a:p>
            <a:pPr>
              <a:lnSpc>
                <a:spcPct val="115000"/>
              </a:lnSpc>
            </a:pPr>
            <a:r>
              <a:rPr lang="es" sz="2800" dirty="0">
                <a:solidFill>
                  <a:srgbClr val="FFFFFF"/>
                </a:solidFill>
                <a:latin typeface="Montserrat"/>
                <a:ea typeface="Montserrat"/>
                <a:cs typeface="Montserrat"/>
                <a:sym typeface="Montserrat"/>
              </a:rPr>
              <a:t>01</a:t>
            </a:r>
            <a:r>
              <a:rPr lang="es" sz="2400" dirty="0">
                <a:solidFill>
                  <a:srgbClr val="FFFFFF"/>
                </a:solidFill>
                <a:latin typeface="Montserrat"/>
                <a:ea typeface="Montserrat"/>
                <a:cs typeface="Montserrat"/>
                <a:sym typeface="Montserrat"/>
              </a:rPr>
              <a:t>.      </a:t>
            </a:r>
            <a:endParaRPr sz="2400" dirty="0">
              <a:solidFill>
                <a:srgbClr val="FFFFFF"/>
              </a:solidFill>
              <a:latin typeface="Montserrat"/>
              <a:ea typeface="Montserrat"/>
              <a:cs typeface="Montserrat"/>
              <a:sym typeface="Montserrat"/>
            </a:endParaRPr>
          </a:p>
        </p:txBody>
      </p:sp>
      <p:cxnSp>
        <p:nvCxnSpPr>
          <p:cNvPr id="358" name="Google Shape;358;p22"/>
          <p:cNvCxnSpPr/>
          <p:nvPr/>
        </p:nvCxnSpPr>
        <p:spPr>
          <a:xfrm>
            <a:off x="739600" y="1292867"/>
            <a:ext cx="1875300" cy="0"/>
          </a:xfrm>
          <a:prstGeom prst="straightConnector1">
            <a:avLst/>
          </a:prstGeom>
          <a:noFill/>
          <a:ln w="38100" cap="flat" cmpd="sng">
            <a:solidFill>
              <a:schemeClr val="lt1"/>
            </a:solidFill>
            <a:prstDash val="solid"/>
            <a:round/>
            <a:headEnd type="none" w="med" len="med"/>
            <a:tailEnd type="none" w="med" len="med"/>
          </a:ln>
        </p:spPr>
      </p:cxnSp>
      <p:sp>
        <p:nvSpPr>
          <p:cNvPr id="359" name="Google Shape;359;p22"/>
          <p:cNvSpPr txBox="1"/>
          <p:nvPr/>
        </p:nvSpPr>
        <p:spPr>
          <a:xfrm>
            <a:off x="659500" y="1985850"/>
            <a:ext cx="3912500" cy="1415742"/>
          </a:xfrm>
          <a:prstGeom prst="rect">
            <a:avLst/>
          </a:prstGeom>
          <a:noFill/>
          <a:ln>
            <a:noFill/>
          </a:ln>
        </p:spPr>
        <p:txBody>
          <a:bodyPr spcFirstLastPara="1" wrap="square" lIns="91425" tIns="91425" rIns="91425" bIns="91425" anchor="t" anchorCtr="0">
            <a:spAutoFit/>
          </a:bodyPr>
          <a:lstStyle/>
          <a:p>
            <a:r>
              <a:rPr lang="es" sz="4000" dirty="0">
                <a:solidFill>
                  <a:srgbClr val="FFFFFF"/>
                </a:solidFill>
                <a:latin typeface="Montserrat Medium"/>
                <a:ea typeface="Montserrat Medium"/>
                <a:cs typeface="Montserrat Medium"/>
                <a:sym typeface="Montserrat Medium"/>
              </a:rPr>
              <a:t>Conceptos API</a:t>
            </a:r>
            <a:endParaRPr sz="4000" dirty="0">
              <a:solidFill>
                <a:srgbClr val="FFFFFF"/>
              </a:solidFill>
              <a:latin typeface="Montserrat Medium"/>
              <a:ea typeface="Montserrat Medium"/>
              <a:cs typeface="Montserrat Medium"/>
              <a:sym typeface="Montserrat Medium"/>
            </a:endParaRPr>
          </a:p>
        </p:txBody>
      </p:sp>
      <p:pic>
        <p:nvPicPr>
          <p:cNvPr id="360" name="Google Shape;360;p22"/>
          <p:cNvPicPr preferRelativeResize="0"/>
          <p:nvPr/>
        </p:nvPicPr>
        <p:blipFill>
          <a:blip r:embed="rId3">
            <a:alphaModFix/>
          </a:blip>
          <a:stretch>
            <a:fillRect/>
          </a:stretch>
        </p:blipFill>
        <p:spPr>
          <a:xfrm>
            <a:off x="7795389" y="231169"/>
            <a:ext cx="1051916" cy="488825"/>
          </a:xfrm>
          <a:prstGeom prst="rect">
            <a:avLst/>
          </a:prstGeom>
          <a:noFill/>
          <a:ln>
            <a:noFill/>
          </a:ln>
        </p:spPr>
      </p:pic>
      <p:sp>
        <p:nvSpPr>
          <p:cNvPr id="6" name="Google Shape;861;p38"/>
          <p:cNvSpPr txBox="1"/>
          <p:nvPr/>
        </p:nvSpPr>
        <p:spPr>
          <a:xfrm>
            <a:off x="818025" y="3776375"/>
            <a:ext cx="645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Visión General</a:t>
            </a:r>
            <a:endParaRPr>
              <a:solidFill>
                <a:schemeClr val="lt1"/>
              </a:solidFill>
            </a:endParaRPr>
          </a:p>
        </p:txBody>
      </p:sp>
    </p:spTree>
    <p:extLst>
      <p:ext uri="{BB962C8B-B14F-4D97-AF65-F5344CB8AC3E}">
        <p14:creationId xmlns:p14="http://schemas.microsoft.com/office/powerpoint/2010/main" val="2222167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Herramientas (II)</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sp>
        <p:nvSpPr>
          <p:cNvPr id="4" name="Rectangle 2">
            <a:extLst>
              <a:ext uri="{FF2B5EF4-FFF2-40B4-BE49-F238E27FC236}">
                <a16:creationId xmlns:a16="http://schemas.microsoft.com/office/drawing/2014/main" id="{2D2555AC-09AD-861D-4C82-5461A77DCEFD}"/>
              </a:ext>
            </a:extLst>
          </p:cNvPr>
          <p:cNvSpPr>
            <a:spLocks noChangeArrowheads="1"/>
          </p:cNvSpPr>
          <p:nvPr/>
        </p:nvSpPr>
        <p:spPr bwMode="auto">
          <a:xfrm>
            <a:off x="762000" y="-266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3">
            <a:extLst>
              <a:ext uri="{FF2B5EF4-FFF2-40B4-BE49-F238E27FC236}">
                <a16:creationId xmlns:a16="http://schemas.microsoft.com/office/drawing/2014/main" id="{71F09505-35A9-0F90-D9E5-98AA12474CB3}"/>
              </a:ext>
            </a:extLst>
          </p:cNvPr>
          <p:cNvSpPr>
            <a:spLocks noChangeArrowheads="1"/>
          </p:cNvSpPr>
          <p:nvPr/>
        </p:nvSpPr>
        <p:spPr bwMode="auto">
          <a:xfrm>
            <a:off x="762000" y="190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s-ES" altLang="es-ES" sz="900" b="1" i="0" u="none" strike="noStrike" cap="none" normalizeH="0" baseline="0">
                <a:ln>
                  <a:noFill/>
                </a:ln>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600" b="0" i="0" u="none" strike="noStrike" cap="none" normalizeH="0" baseline="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81" name="Picture 16" descr="How to Master Your API Workflow with Postman | Website ...">
            <a:extLst>
              <a:ext uri="{FF2B5EF4-FFF2-40B4-BE49-F238E27FC236}">
                <a16:creationId xmlns:a16="http://schemas.microsoft.com/office/drawing/2014/main" id="{745916E5-1C9F-2EA5-8A55-C0D9BC0694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8621" y="2735471"/>
            <a:ext cx="1360167" cy="494606"/>
          </a:xfrm>
          <a:prstGeom prst="rect">
            <a:avLst/>
          </a:prstGeom>
          <a:noFill/>
          <a:extLst>
            <a:ext uri="{909E8E84-426E-40DD-AFC4-6F175D3DCCD1}">
              <a14:hiddenFill xmlns:a14="http://schemas.microsoft.com/office/drawing/2010/main">
                <a:solidFill>
                  <a:srgbClr val="FFFFFF"/>
                </a:solidFill>
              </a14:hiddenFill>
            </a:ext>
          </a:extLst>
        </p:spPr>
      </p:pic>
      <p:pic>
        <p:nvPicPr>
          <p:cNvPr id="93" name="Imagen 92">
            <a:extLst>
              <a:ext uri="{FF2B5EF4-FFF2-40B4-BE49-F238E27FC236}">
                <a16:creationId xmlns:a16="http://schemas.microsoft.com/office/drawing/2014/main" id="{05DD520D-235C-82DE-46D8-4C191C3D42F1}"/>
              </a:ext>
            </a:extLst>
          </p:cNvPr>
          <p:cNvPicPr>
            <a:picLocks noChangeAspect="1"/>
          </p:cNvPicPr>
          <p:nvPr/>
        </p:nvPicPr>
        <p:blipFill rotWithShape="1">
          <a:blip r:embed="rId3"/>
          <a:srcRect t="71418" b="6774"/>
          <a:stretch/>
        </p:blipFill>
        <p:spPr>
          <a:xfrm>
            <a:off x="2329222" y="1400708"/>
            <a:ext cx="1697980" cy="392376"/>
          </a:xfrm>
          <a:prstGeom prst="rect">
            <a:avLst/>
          </a:prstGeom>
        </p:spPr>
      </p:pic>
      <p:pic>
        <p:nvPicPr>
          <p:cNvPr id="94" name="Imagen 93">
            <a:extLst>
              <a:ext uri="{FF2B5EF4-FFF2-40B4-BE49-F238E27FC236}">
                <a16:creationId xmlns:a16="http://schemas.microsoft.com/office/drawing/2014/main" id="{599570A6-EFEA-703E-2EDA-32FAEC072120}"/>
              </a:ext>
            </a:extLst>
          </p:cNvPr>
          <p:cNvPicPr>
            <a:picLocks noChangeAspect="1"/>
          </p:cNvPicPr>
          <p:nvPr/>
        </p:nvPicPr>
        <p:blipFill rotWithShape="1">
          <a:blip r:embed="rId4"/>
          <a:srcRect t="19115" b="18678"/>
          <a:stretch/>
        </p:blipFill>
        <p:spPr>
          <a:xfrm>
            <a:off x="4462437" y="1333607"/>
            <a:ext cx="922279" cy="564970"/>
          </a:xfrm>
          <a:prstGeom prst="rect">
            <a:avLst/>
          </a:prstGeom>
        </p:spPr>
      </p:pic>
      <p:pic>
        <p:nvPicPr>
          <p:cNvPr id="95" name="Imagen 94">
            <a:extLst>
              <a:ext uri="{FF2B5EF4-FFF2-40B4-BE49-F238E27FC236}">
                <a16:creationId xmlns:a16="http://schemas.microsoft.com/office/drawing/2014/main" id="{DF0D02DA-0812-B0E3-4B4B-4EEAA649BC79}"/>
              </a:ext>
            </a:extLst>
          </p:cNvPr>
          <p:cNvPicPr>
            <a:picLocks noChangeAspect="1"/>
          </p:cNvPicPr>
          <p:nvPr/>
        </p:nvPicPr>
        <p:blipFill>
          <a:blip r:embed="rId5"/>
          <a:stretch>
            <a:fillRect/>
          </a:stretch>
        </p:blipFill>
        <p:spPr>
          <a:xfrm>
            <a:off x="5857708" y="1232020"/>
            <a:ext cx="1792334" cy="768143"/>
          </a:xfrm>
          <a:prstGeom prst="rect">
            <a:avLst/>
          </a:prstGeom>
        </p:spPr>
      </p:pic>
      <p:pic>
        <p:nvPicPr>
          <p:cNvPr id="96" name="Imagen 95">
            <a:extLst>
              <a:ext uri="{FF2B5EF4-FFF2-40B4-BE49-F238E27FC236}">
                <a16:creationId xmlns:a16="http://schemas.microsoft.com/office/drawing/2014/main" id="{F7412129-617C-1481-3885-40498714AF9B}"/>
              </a:ext>
            </a:extLst>
          </p:cNvPr>
          <p:cNvPicPr>
            <a:picLocks noChangeAspect="1"/>
          </p:cNvPicPr>
          <p:nvPr/>
        </p:nvPicPr>
        <p:blipFill>
          <a:blip r:embed="rId6"/>
          <a:stretch>
            <a:fillRect/>
          </a:stretch>
        </p:blipFill>
        <p:spPr>
          <a:xfrm>
            <a:off x="2485760" y="1978362"/>
            <a:ext cx="1601065" cy="481493"/>
          </a:xfrm>
          <a:prstGeom prst="rect">
            <a:avLst/>
          </a:prstGeom>
        </p:spPr>
      </p:pic>
      <p:sp>
        <p:nvSpPr>
          <p:cNvPr id="97" name="CuadroTexto 96">
            <a:extLst>
              <a:ext uri="{FF2B5EF4-FFF2-40B4-BE49-F238E27FC236}">
                <a16:creationId xmlns:a16="http://schemas.microsoft.com/office/drawing/2014/main" id="{82C9FD9F-310D-0496-C23C-04D0560AB05D}"/>
              </a:ext>
            </a:extLst>
          </p:cNvPr>
          <p:cNvSpPr txBox="1"/>
          <p:nvPr/>
        </p:nvSpPr>
        <p:spPr>
          <a:xfrm>
            <a:off x="392785" y="1484031"/>
            <a:ext cx="1219951" cy="338554"/>
          </a:xfrm>
          <a:prstGeom prst="rect">
            <a:avLst/>
          </a:prstGeom>
          <a:noFill/>
        </p:spPr>
        <p:txBody>
          <a:bodyPr wrap="square" rtlCol="0">
            <a:spAutoFit/>
          </a:bodyPr>
          <a:lstStyle>
            <a:defPPr>
              <a:defRPr lang="es-ES"/>
            </a:defPPr>
            <a:lvl1pPr>
              <a:defRPr b="1">
                <a:solidFill>
                  <a:schemeClr val="accent1">
                    <a:lumMod val="50000"/>
                  </a:schemeClr>
                </a:solidFill>
                <a:latin typeface="Arial" panose="020B0604020202020204" pitchFamily="34" charset="0"/>
                <a:cs typeface="Arial" panose="020B0604020202020204" pitchFamily="34" charset="0"/>
              </a:defRPr>
            </a:lvl1pPr>
          </a:lstStyle>
          <a:p>
            <a:r>
              <a:rPr lang="es-ES" sz="1600" dirty="0">
                <a:solidFill>
                  <a:schemeClr val="tx1"/>
                </a:solidFill>
                <a:latin typeface="Arial Black" panose="020B0A04020102020204" pitchFamily="34" charset="0"/>
              </a:rPr>
              <a:t>API ARQ</a:t>
            </a:r>
          </a:p>
        </p:txBody>
      </p:sp>
      <p:pic>
        <p:nvPicPr>
          <p:cNvPr id="98" name="Imagen 97">
            <a:extLst>
              <a:ext uri="{FF2B5EF4-FFF2-40B4-BE49-F238E27FC236}">
                <a16:creationId xmlns:a16="http://schemas.microsoft.com/office/drawing/2014/main" id="{D07DCAEF-59E0-7FFD-4240-25033DA8FD6E}"/>
              </a:ext>
            </a:extLst>
          </p:cNvPr>
          <p:cNvPicPr>
            <a:picLocks noChangeAspect="1"/>
          </p:cNvPicPr>
          <p:nvPr/>
        </p:nvPicPr>
        <p:blipFill rotWithShape="1">
          <a:blip r:embed="rId7"/>
          <a:srcRect t="22747" b="21405"/>
          <a:stretch/>
        </p:blipFill>
        <p:spPr>
          <a:xfrm>
            <a:off x="4396275" y="1978362"/>
            <a:ext cx="1805221" cy="628340"/>
          </a:xfrm>
          <a:prstGeom prst="rect">
            <a:avLst/>
          </a:prstGeom>
        </p:spPr>
      </p:pic>
      <p:sp>
        <p:nvSpPr>
          <p:cNvPr id="99" name="CuadroTexto 98">
            <a:extLst>
              <a:ext uri="{FF2B5EF4-FFF2-40B4-BE49-F238E27FC236}">
                <a16:creationId xmlns:a16="http://schemas.microsoft.com/office/drawing/2014/main" id="{02E48EA4-1289-3001-3801-620D7900A7A0}"/>
              </a:ext>
            </a:extLst>
          </p:cNvPr>
          <p:cNvSpPr txBox="1"/>
          <p:nvPr/>
        </p:nvSpPr>
        <p:spPr>
          <a:xfrm>
            <a:off x="392784" y="2855669"/>
            <a:ext cx="1219951" cy="338554"/>
          </a:xfrm>
          <a:prstGeom prst="rect">
            <a:avLst/>
          </a:prstGeom>
          <a:noFill/>
        </p:spPr>
        <p:txBody>
          <a:bodyPr wrap="square" rtlCol="0">
            <a:spAutoFit/>
          </a:bodyPr>
          <a:lstStyle>
            <a:defPPr>
              <a:defRPr lang="es-ES"/>
            </a:defPPr>
            <a:lvl1pPr>
              <a:defRPr b="1">
                <a:solidFill>
                  <a:schemeClr val="accent1">
                    <a:lumMod val="50000"/>
                  </a:schemeClr>
                </a:solidFill>
                <a:latin typeface="Arial" panose="020B0604020202020204" pitchFamily="34" charset="0"/>
                <a:cs typeface="Arial" panose="020B0604020202020204" pitchFamily="34" charset="0"/>
              </a:defRPr>
            </a:lvl1pPr>
          </a:lstStyle>
          <a:p>
            <a:r>
              <a:rPr lang="es-ES" sz="1600" err="1">
                <a:solidFill>
                  <a:schemeClr val="tx1"/>
                </a:solidFill>
                <a:latin typeface="Arial Black" panose="020B0A04020102020204" pitchFamily="34" charset="0"/>
              </a:rPr>
              <a:t>Testing</a:t>
            </a:r>
            <a:endParaRPr lang="es-ES" sz="1600">
              <a:solidFill>
                <a:schemeClr val="tx1"/>
              </a:solidFill>
              <a:latin typeface="Arial Black" panose="020B0A04020102020204" pitchFamily="34" charset="0"/>
            </a:endParaRPr>
          </a:p>
        </p:txBody>
      </p:sp>
      <p:sp>
        <p:nvSpPr>
          <p:cNvPr id="100" name="CuadroTexto 99">
            <a:extLst>
              <a:ext uri="{FF2B5EF4-FFF2-40B4-BE49-F238E27FC236}">
                <a16:creationId xmlns:a16="http://schemas.microsoft.com/office/drawing/2014/main" id="{15307A8C-EA63-F363-BEA7-2CE2B0CD830C}"/>
              </a:ext>
            </a:extLst>
          </p:cNvPr>
          <p:cNvSpPr txBox="1"/>
          <p:nvPr/>
        </p:nvSpPr>
        <p:spPr>
          <a:xfrm>
            <a:off x="397174" y="3445153"/>
            <a:ext cx="1682924" cy="584775"/>
          </a:xfrm>
          <a:prstGeom prst="rect">
            <a:avLst/>
          </a:prstGeom>
          <a:noFill/>
        </p:spPr>
        <p:txBody>
          <a:bodyPr wrap="square" rtlCol="0">
            <a:spAutoFit/>
          </a:bodyPr>
          <a:lstStyle>
            <a:defPPr>
              <a:defRPr lang="es-ES"/>
            </a:defPPr>
            <a:lvl1pPr>
              <a:defRPr b="1">
                <a:solidFill>
                  <a:schemeClr val="accent1">
                    <a:lumMod val="50000"/>
                  </a:schemeClr>
                </a:solidFill>
                <a:latin typeface="Arial" panose="020B0604020202020204" pitchFamily="34" charset="0"/>
                <a:cs typeface="Arial" panose="020B0604020202020204" pitchFamily="34" charset="0"/>
              </a:defRPr>
            </a:lvl1pPr>
          </a:lstStyle>
          <a:p>
            <a:r>
              <a:rPr lang="es-ES" sz="1600" dirty="0" err="1">
                <a:solidFill>
                  <a:schemeClr val="tx1"/>
                </a:solidFill>
                <a:latin typeface="Arial Black" panose="020B0A04020102020204" pitchFamily="34" charset="0"/>
              </a:rPr>
              <a:t>Observability</a:t>
            </a:r>
            <a:r>
              <a:rPr lang="es-ES" sz="1600" dirty="0">
                <a:solidFill>
                  <a:schemeClr val="tx1"/>
                </a:solidFill>
                <a:latin typeface="Arial Black" panose="020B0A04020102020204" pitchFamily="34" charset="0"/>
              </a:rPr>
              <a:t> &amp; Monitoring</a:t>
            </a:r>
          </a:p>
        </p:txBody>
      </p:sp>
      <p:pic>
        <p:nvPicPr>
          <p:cNvPr id="102" name="Imagen 101">
            <a:extLst>
              <a:ext uri="{FF2B5EF4-FFF2-40B4-BE49-F238E27FC236}">
                <a16:creationId xmlns:a16="http://schemas.microsoft.com/office/drawing/2014/main" id="{46CB98CE-4A07-9112-C0D3-B4B27372D681}"/>
              </a:ext>
            </a:extLst>
          </p:cNvPr>
          <p:cNvPicPr>
            <a:picLocks noChangeAspect="1"/>
          </p:cNvPicPr>
          <p:nvPr/>
        </p:nvPicPr>
        <p:blipFill>
          <a:blip r:embed="rId8">
            <a:clrChange>
              <a:clrFrom>
                <a:srgbClr val="F7F7F7"/>
              </a:clrFrom>
              <a:clrTo>
                <a:srgbClr val="F7F7F7">
                  <a:alpha val="0"/>
                </a:srgbClr>
              </a:clrTo>
            </a:clrChange>
          </a:blip>
          <a:stretch>
            <a:fillRect/>
          </a:stretch>
        </p:blipFill>
        <p:spPr>
          <a:xfrm>
            <a:off x="2536353" y="3523302"/>
            <a:ext cx="1745339" cy="506245"/>
          </a:xfrm>
          <a:prstGeom prst="rect">
            <a:avLst/>
          </a:prstGeom>
        </p:spPr>
      </p:pic>
      <p:pic>
        <p:nvPicPr>
          <p:cNvPr id="103" name="Imagen 102">
            <a:extLst>
              <a:ext uri="{FF2B5EF4-FFF2-40B4-BE49-F238E27FC236}">
                <a16:creationId xmlns:a16="http://schemas.microsoft.com/office/drawing/2014/main" id="{FE6945EF-3939-3E6A-DD96-5B60A280C67A}"/>
              </a:ext>
            </a:extLst>
          </p:cNvPr>
          <p:cNvPicPr>
            <a:picLocks noChangeAspect="1"/>
          </p:cNvPicPr>
          <p:nvPr/>
        </p:nvPicPr>
        <p:blipFill>
          <a:blip r:embed="rId9">
            <a:clrChange>
              <a:clrFrom>
                <a:srgbClr val="F7F7F7"/>
              </a:clrFrom>
              <a:clrTo>
                <a:srgbClr val="F7F7F7">
                  <a:alpha val="0"/>
                </a:srgbClr>
              </a:clrTo>
            </a:clrChange>
          </a:blip>
          <a:stretch>
            <a:fillRect/>
          </a:stretch>
        </p:blipFill>
        <p:spPr>
          <a:xfrm>
            <a:off x="4593113" y="3444773"/>
            <a:ext cx="862168" cy="584775"/>
          </a:xfrm>
          <a:prstGeom prst="rect">
            <a:avLst/>
          </a:prstGeom>
        </p:spPr>
      </p:pic>
      <p:pic>
        <p:nvPicPr>
          <p:cNvPr id="104" name="Imagen 103">
            <a:extLst>
              <a:ext uri="{FF2B5EF4-FFF2-40B4-BE49-F238E27FC236}">
                <a16:creationId xmlns:a16="http://schemas.microsoft.com/office/drawing/2014/main" id="{9633C823-15EF-B07B-FF31-359BEEB47553}"/>
              </a:ext>
            </a:extLst>
          </p:cNvPr>
          <p:cNvPicPr>
            <a:picLocks noChangeAspect="1"/>
          </p:cNvPicPr>
          <p:nvPr/>
        </p:nvPicPr>
        <p:blipFill>
          <a:blip r:embed="rId10">
            <a:clrChange>
              <a:clrFrom>
                <a:srgbClr val="F7F7F7"/>
              </a:clrFrom>
              <a:clrTo>
                <a:srgbClr val="F7F7F7">
                  <a:alpha val="0"/>
                </a:srgbClr>
              </a:clrTo>
            </a:clrChange>
          </a:blip>
          <a:stretch>
            <a:fillRect/>
          </a:stretch>
        </p:blipFill>
        <p:spPr>
          <a:xfrm>
            <a:off x="6211656" y="3335756"/>
            <a:ext cx="697603" cy="693791"/>
          </a:xfrm>
          <a:prstGeom prst="rect">
            <a:avLst/>
          </a:prstGeom>
        </p:spPr>
      </p:pic>
      <p:pic>
        <p:nvPicPr>
          <p:cNvPr id="105" name="Imagen 104">
            <a:extLst>
              <a:ext uri="{FF2B5EF4-FFF2-40B4-BE49-F238E27FC236}">
                <a16:creationId xmlns:a16="http://schemas.microsoft.com/office/drawing/2014/main" id="{4EE4FDD2-857F-0F98-20C0-91B06BFFBBC3}"/>
              </a:ext>
            </a:extLst>
          </p:cNvPr>
          <p:cNvPicPr>
            <a:picLocks noChangeAspect="1"/>
          </p:cNvPicPr>
          <p:nvPr/>
        </p:nvPicPr>
        <p:blipFill>
          <a:blip r:embed="rId11"/>
          <a:stretch>
            <a:fillRect/>
          </a:stretch>
        </p:blipFill>
        <p:spPr>
          <a:xfrm>
            <a:off x="4593113" y="2711349"/>
            <a:ext cx="1201112" cy="509824"/>
          </a:xfrm>
          <a:prstGeom prst="rect">
            <a:avLst/>
          </a:prstGeom>
        </p:spPr>
      </p:pic>
    </p:spTree>
    <p:extLst>
      <p:ext uri="{BB962C8B-B14F-4D97-AF65-F5344CB8AC3E}">
        <p14:creationId xmlns:p14="http://schemas.microsoft.com/office/powerpoint/2010/main" val="3514197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424242"/>
            </a:gs>
            <a:gs pos="100000">
              <a:srgbClr val="010101"/>
            </a:gs>
          </a:gsLst>
          <a:path path="circle">
            <a:fillToRect l="50000" t="50000" r="50000" b="50000"/>
          </a:path>
          <a:tileRect/>
        </a:gradFill>
        <a:effectLst/>
      </p:bgPr>
    </p:bg>
    <p:spTree>
      <p:nvGrpSpPr>
        <p:cNvPr id="1" name="Shape 356"/>
        <p:cNvGrpSpPr/>
        <p:nvPr/>
      </p:nvGrpSpPr>
      <p:grpSpPr>
        <a:xfrm>
          <a:off x="0" y="0"/>
          <a:ext cx="0" cy="0"/>
          <a:chOff x="0" y="0"/>
          <a:chExt cx="0" cy="0"/>
        </a:xfrm>
      </p:grpSpPr>
      <p:pic>
        <p:nvPicPr>
          <p:cNvPr id="2" name="Imagen 2" descr="Foto en blanco y negro de un grupo de personas en la noche&#10;&#10;Descripción generada automáticamente">
            <a:extLst>
              <a:ext uri="{FF2B5EF4-FFF2-40B4-BE49-F238E27FC236}">
                <a16:creationId xmlns:a16="http://schemas.microsoft.com/office/drawing/2014/main" id="{CDD081FD-CC7A-BA8C-FC19-D3303EA60A42}"/>
              </a:ext>
            </a:extLst>
          </p:cNvPr>
          <p:cNvPicPr>
            <a:picLocks noChangeAspect="1"/>
          </p:cNvPicPr>
          <p:nvPr/>
        </p:nvPicPr>
        <p:blipFill>
          <a:blip r:embed="rId3"/>
          <a:stretch>
            <a:fillRect/>
          </a:stretch>
        </p:blipFill>
        <p:spPr>
          <a:xfrm>
            <a:off x="-1465" y="-18898"/>
            <a:ext cx="9146930" cy="5225256"/>
          </a:xfrm>
          <a:prstGeom prst="rect">
            <a:avLst/>
          </a:prstGeom>
        </p:spPr>
      </p:pic>
      <p:sp>
        <p:nvSpPr>
          <p:cNvPr id="3" name="Google Shape;880;p40">
            <a:extLst>
              <a:ext uri="{FF2B5EF4-FFF2-40B4-BE49-F238E27FC236}">
                <a16:creationId xmlns:a16="http://schemas.microsoft.com/office/drawing/2014/main" id="{C9E71E41-536B-C419-A383-487D3D277593}"/>
              </a:ext>
            </a:extLst>
          </p:cNvPr>
          <p:cNvSpPr txBox="1"/>
          <p:nvPr/>
        </p:nvSpPr>
        <p:spPr>
          <a:xfrm>
            <a:off x="739600" y="530375"/>
            <a:ext cx="2318100" cy="68015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2800" b="1" i="0" u="none" strike="noStrike" kern="0" cap="none" spc="0" normalizeH="0" baseline="0" noProof="0">
                <a:ln>
                  <a:noFill/>
                </a:ln>
                <a:solidFill>
                  <a:srgbClr val="FFFFFF"/>
                </a:solidFill>
                <a:effectLst/>
                <a:uLnTx/>
                <a:uFillTx/>
                <a:latin typeface="Montserrat"/>
                <a:ea typeface="Montserrat"/>
                <a:cs typeface="Montserrat"/>
                <a:sym typeface="Montserrat"/>
              </a:rPr>
              <a:t>Gracias</a:t>
            </a:r>
            <a:endParaRPr kumimoji="0" sz="24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4" name="Google Shape;881;p40">
            <a:extLst>
              <a:ext uri="{FF2B5EF4-FFF2-40B4-BE49-F238E27FC236}">
                <a16:creationId xmlns:a16="http://schemas.microsoft.com/office/drawing/2014/main" id="{251B886D-E522-851C-3F9A-F65C7DFE5B37}"/>
              </a:ext>
            </a:extLst>
          </p:cNvPr>
          <p:cNvCxnSpPr/>
          <p:nvPr/>
        </p:nvCxnSpPr>
        <p:spPr>
          <a:xfrm>
            <a:off x="739600" y="1292867"/>
            <a:ext cx="1875300" cy="0"/>
          </a:xfrm>
          <a:prstGeom prst="straightConnector1">
            <a:avLst/>
          </a:prstGeom>
          <a:noFill/>
          <a:ln w="38100" cap="flat" cmpd="sng">
            <a:solidFill>
              <a:schemeClr val="lt1"/>
            </a:solidFill>
            <a:prstDash val="solid"/>
            <a:round/>
            <a:headEnd type="none" w="med" len="med"/>
            <a:tailEnd type="none" w="med" len="med"/>
          </a:ln>
        </p:spPr>
      </p:cxnSp>
      <p:pic>
        <p:nvPicPr>
          <p:cNvPr id="5" name="Google Shape;882;p40">
            <a:extLst>
              <a:ext uri="{FF2B5EF4-FFF2-40B4-BE49-F238E27FC236}">
                <a16:creationId xmlns:a16="http://schemas.microsoft.com/office/drawing/2014/main" id="{B7324955-B4F3-B11F-390A-E4494B0C85A8}"/>
              </a:ext>
            </a:extLst>
          </p:cNvPr>
          <p:cNvPicPr preferRelativeResize="0"/>
          <p:nvPr/>
        </p:nvPicPr>
        <p:blipFill>
          <a:blip r:embed="rId4">
            <a:alphaModFix/>
          </a:blip>
          <a:stretch>
            <a:fillRect/>
          </a:stretch>
        </p:blipFill>
        <p:spPr>
          <a:xfrm>
            <a:off x="7795389" y="231171"/>
            <a:ext cx="1051916" cy="488825"/>
          </a:xfrm>
          <a:prstGeom prst="rect">
            <a:avLst/>
          </a:prstGeom>
          <a:noFill/>
          <a:ln>
            <a:noFill/>
          </a:ln>
        </p:spPr>
      </p:pic>
      <p:sp>
        <p:nvSpPr>
          <p:cNvPr id="7" name="Google Shape;883;p40">
            <a:extLst>
              <a:ext uri="{FF2B5EF4-FFF2-40B4-BE49-F238E27FC236}">
                <a16:creationId xmlns:a16="http://schemas.microsoft.com/office/drawing/2014/main" id="{17FAEBC9-EF8D-2341-F583-A552C4ACE58D}"/>
              </a:ext>
            </a:extLst>
          </p:cNvPr>
          <p:cNvSpPr txBox="1"/>
          <p:nvPr/>
        </p:nvSpPr>
        <p:spPr>
          <a:xfrm>
            <a:off x="739599" y="1519200"/>
            <a:ext cx="7619473" cy="43239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400" b="1" i="0" u="none" strike="noStrike" kern="0" cap="none" spc="0" normalizeH="0" baseline="0" noProof="0">
                <a:ln>
                  <a:noFill/>
                </a:ln>
                <a:solidFill>
                  <a:srgbClr val="FFFFFF"/>
                </a:solidFill>
                <a:effectLst/>
                <a:uLnTx/>
                <a:uFillTx/>
                <a:latin typeface="Montserrat"/>
                <a:ea typeface="Montserrat"/>
                <a:cs typeface="Montserrat"/>
                <a:sym typeface="Montserrat"/>
              </a:rPr>
              <a:t>Centros de especialización de España y Francia   </a:t>
            </a:r>
            <a:endParaRPr kumimoji="0" sz="14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p:txBody>
      </p:sp>
      <p:sp>
        <p:nvSpPr>
          <p:cNvPr id="8" name="Google Shape;884;p40">
            <a:extLst>
              <a:ext uri="{FF2B5EF4-FFF2-40B4-BE49-F238E27FC236}">
                <a16:creationId xmlns:a16="http://schemas.microsoft.com/office/drawing/2014/main" id="{E4BBA3D2-AACF-2063-57DD-6875CA71C349}"/>
              </a:ext>
            </a:extLst>
          </p:cNvPr>
          <p:cNvSpPr txBox="1"/>
          <p:nvPr/>
        </p:nvSpPr>
        <p:spPr>
          <a:xfrm>
            <a:off x="714550" y="2146500"/>
            <a:ext cx="1947000" cy="106949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ea typeface="Montserrat"/>
                <a:cs typeface="Montserrat"/>
                <a:sym typeface="Montserrat"/>
              </a:rPr>
              <a:t>MADRID</a:t>
            </a:r>
            <a:endParaRPr kumimoji="0" sz="1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C/ Arturo Soria, 122</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28043, Madrid</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Tel: 91 590 19 60</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Fax: 91 562 34 52</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p:txBody>
      </p:sp>
      <p:sp>
        <p:nvSpPr>
          <p:cNvPr id="9" name="Google Shape;885;p40">
            <a:extLst>
              <a:ext uri="{FF2B5EF4-FFF2-40B4-BE49-F238E27FC236}">
                <a16:creationId xmlns:a16="http://schemas.microsoft.com/office/drawing/2014/main" id="{6DC7EF8D-B7E9-5070-8486-9DED2F4FEE63}"/>
              </a:ext>
            </a:extLst>
          </p:cNvPr>
          <p:cNvSpPr txBox="1"/>
          <p:nvPr/>
        </p:nvSpPr>
        <p:spPr>
          <a:xfrm>
            <a:off x="2847100" y="2146502"/>
            <a:ext cx="2222100" cy="124646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ea typeface="Montserrat"/>
                <a:cs typeface="Montserrat"/>
                <a:sym typeface="Montserrat"/>
              </a:rPr>
              <a:t>BARCELONA</a:t>
            </a:r>
            <a:endParaRPr kumimoji="0" sz="1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err="1">
                <a:ln>
                  <a:noFill/>
                </a:ln>
                <a:solidFill>
                  <a:srgbClr val="FFFFFF"/>
                </a:solidFill>
                <a:effectLst/>
                <a:uLnTx/>
                <a:uFillTx/>
                <a:latin typeface="Montserrat SemiBold"/>
                <a:ea typeface="Montserrat SemiBold"/>
                <a:cs typeface="Montserrat SemiBold"/>
                <a:sym typeface="Montserrat SemiBold"/>
              </a:rPr>
              <a:t>Passeig</a:t>
            </a: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 de Gracia, 54, 6ª planta</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08007, Barcelona</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Tel: 932 411 463</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Fax: 932 412 057</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p:txBody>
      </p:sp>
      <p:sp>
        <p:nvSpPr>
          <p:cNvPr id="10" name="Google Shape;886;p40">
            <a:extLst>
              <a:ext uri="{FF2B5EF4-FFF2-40B4-BE49-F238E27FC236}">
                <a16:creationId xmlns:a16="http://schemas.microsoft.com/office/drawing/2014/main" id="{30277599-AE62-4190-62A3-2074C29A4327}"/>
              </a:ext>
            </a:extLst>
          </p:cNvPr>
          <p:cNvSpPr txBox="1"/>
          <p:nvPr/>
        </p:nvSpPr>
        <p:spPr>
          <a:xfrm>
            <a:off x="4831304" y="2146500"/>
            <a:ext cx="2222100" cy="892522"/>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ea typeface="Montserrat"/>
                <a:cs typeface="Montserrat"/>
                <a:sym typeface="Montserrat"/>
              </a:rPr>
              <a:t>VITORIA</a:t>
            </a:r>
            <a:endParaRPr kumimoji="0" sz="1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Avenida de los Olmos, 1</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01013, Vitoria- Gasteiz</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Tel: 945 359 705</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p:txBody>
      </p:sp>
      <p:sp>
        <p:nvSpPr>
          <p:cNvPr id="11" name="Google Shape;887;p40">
            <a:extLst>
              <a:ext uri="{FF2B5EF4-FFF2-40B4-BE49-F238E27FC236}">
                <a16:creationId xmlns:a16="http://schemas.microsoft.com/office/drawing/2014/main" id="{4370DEB5-F2C4-4A7C-412A-C0D4A0DCEADC}"/>
              </a:ext>
            </a:extLst>
          </p:cNvPr>
          <p:cNvSpPr txBox="1"/>
          <p:nvPr/>
        </p:nvSpPr>
        <p:spPr>
          <a:xfrm>
            <a:off x="714550" y="3286625"/>
            <a:ext cx="2141100" cy="892522"/>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ea typeface="Montserrat"/>
                <a:cs typeface="Montserrat"/>
                <a:sym typeface="Montserrat"/>
              </a:rPr>
              <a:t>CANTABRIA</a:t>
            </a:r>
            <a:endParaRPr kumimoji="0" lang="es-ES" sz="1000" b="1" i="0" u="none" strike="noStrike" kern="0" cap="none" spc="0" normalizeH="0" baseline="0" noProof="0">
              <a:ln>
                <a:noFill/>
              </a:ln>
              <a:solidFill>
                <a:srgbClr val="FFFFFF"/>
              </a:solidFill>
              <a:effectLst/>
              <a:uLnTx/>
              <a:uFillTx/>
              <a:latin typeface="Montserrat"/>
              <a:ea typeface="Montserrat"/>
              <a:cs typeface="Montserrat"/>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Polígono de Cros C16</a:t>
            </a:r>
            <a:endParaRPr kumimoji="0" lang="es-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39600, Camargo (Cantabria)</a:t>
            </a:r>
            <a:endParaRPr kumimoji="0" lang="es-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Tel</a:t>
            </a: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 942 945 033</a:t>
            </a:r>
            <a:endParaRPr kumimoji="0" lang="es-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Arial"/>
            </a:endParaRPr>
          </a:p>
        </p:txBody>
      </p:sp>
      <p:sp>
        <p:nvSpPr>
          <p:cNvPr id="12" name="Google Shape;888;p40">
            <a:extLst>
              <a:ext uri="{FF2B5EF4-FFF2-40B4-BE49-F238E27FC236}">
                <a16:creationId xmlns:a16="http://schemas.microsoft.com/office/drawing/2014/main" id="{15A7120D-370C-4CA5-88AE-D3D9D60B87FD}"/>
              </a:ext>
            </a:extLst>
          </p:cNvPr>
          <p:cNvSpPr txBox="1"/>
          <p:nvPr/>
        </p:nvSpPr>
        <p:spPr>
          <a:xfrm>
            <a:off x="2847100" y="3286625"/>
            <a:ext cx="1947000" cy="892522"/>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ea typeface="Montserrat"/>
                <a:cs typeface="Montserrat"/>
                <a:sym typeface="Montserrat"/>
              </a:rPr>
              <a:t>VALLADOLID</a:t>
            </a:r>
            <a:endParaRPr kumimoji="0" sz="1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Paseo Arco de Ladrillo, 92</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47008, Valladolid</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Tel: 983 548 063</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p:txBody>
      </p:sp>
      <p:sp>
        <p:nvSpPr>
          <p:cNvPr id="13" name="Google Shape;889;p40">
            <a:extLst>
              <a:ext uri="{FF2B5EF4-FFF2-40B4-BE49-F238E27FC236}">
                <a16:creationId xmlns:a16="http://schemas.microsoft.com/office/drawing/2014/main" id="{EB76FCD2-4E75-DF55-F0EF-2CA771EFA2E3}"/>
              </a:ext>
            </a:extLst>
          </p:cNvPr>
          <p:cNvSpPr txBox="1"/>
          <p:nvPr/>
        </p:nvSpPr>
        <p:spPr>
          <a:xfrm>
            <a:off x="6957005" y="3259840"/>
            <a:ext cx="1812900" cy="892522"/>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ES" sz="1000" b="1" i="0" u="none" strike="noStrike" kern="0" cap="none" spc="0" normalizeH="0" baseline="0" noProof="0">
                <a:ln>
                  <a:noFill/>
                </a:ln>
                <a:solidFill>
                  <a:srgbClr val="FFFFFF"/>
                </a:solidFill>
                <a:effectLst/>
                <a:uLnTx/>
                <a:uFillTx/>
                <a:latin typeface="Montserrat"/>
                <a:ea typeface="Montserrat"/>
                <a:cs typeface="Montserrat"/>
                <a:sym typeface="Montserrat"/>
              </a:rPr>
              <a:t>SALAMANCA</a:t>
            </a:r>
            <a:endParaRPr kumimoji="0" lang="es-ES" sz="1000" b="1" i="0" u="none" strike="noStrike" kern="0" cap="none" spc="0" normalizeH="0" baseline="0" noProof="0">
              <a:ln>
                <a:noFill/>
              </a:ln>
              <a:solidFill>
                <a:srgbClr val="FFFFFF"/>
              </a:solidFill>
              <a:effectLst/>
              <a:uLnTx/>
              <a:uFillTx/>
              <a:latin typeface="Montserrat"/>
              <a:ea typeface="Montserrat"/>
              <a:cs typeface="Montserrat"/>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C/ Toro, 76, 1º</a:t>
            </a:r>
            <a:endPar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Arial"/>
            </a:endParaRPr>
          </a:p>
          <a:p>
            <a:pPr marL="0" marR="0" lvl="0" indent="0" algn="l" defTabSz="914400" rtl="0" eaLnBrk="1" fontAlgn="auto" latinLnBrk="0" hangingPunct="1">
              <a:lnSpc>
                <a:spcPct val="114999"/>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Arial"/>
              </a:rPr>
              <a:t>37002, Salamanca</a:t>
            </a:r>
          </a:p>
          <a:p>
            <a:pPr marL="0" marR="0" lvl="0" indent="0" algn="l" defTabSz="914400" rtl="0" eaLnBrk="1" fontAlgn="auto" latinLnBrk="0" hangingPunct="1">
              <a:lnSpc>
                <a:spcPct val="114999"/>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Arial"/>
              </a:rPr>
              <a:t>Tel: 91 590 19 60</a:t>
            </a:r>
          </a:p>
        </p:txBody>
      </p:sp>
      <p:sp>
        <p:nvSpPr>
          <p:cNvPr id="14" name="Google Shape;890;p40">
            <a:extLst>
              <a:ext uri="{FF2B5EF4-FFF2-40B4-BE49-F238E27FC236}">
                <a16:creationId xmlns:a16="http://schemas.microsoft.com/office/drawing/2014/main" id="{0EC8374A-C67D-A0FF-23A7-8F8A6BC8C135}"/>
              </a:ext>
            </a:extLst>
          </p:cNvPr>
          <p:cNvSpPr txBox="1"/>
          <p:nvPr/>
        </p:nvSpPr>
        <p:spPr>
          <a:xfrm>
            <a:off x="6957005" y="4157524"/>
            <a:ext cx="1741200" cy="5385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ea typeface="Montserrat"/>
                <a:cs typeface="Montserrat"/>
                <a:sym typeface="Montserrat"/>
              </a:rPr>
              <a:t>VALENCIA</a:t>
            </a:r>
            <a:endParaRPr kumimoji="0" sz="1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Arial"/>
              </a:rPr>
              <a:t>En curso</a:t>
            </a:r>
          </a:p>
        </p:txBody>
      </p:sp>
      <p:sp>
        <p:nvSpPr>
          <p:cNvPr id="15" name="Google Shape;891;p40">
            <a:extLst>
              <a:ext uri="{FF2B5EF4-FFF2-40B4-BE49-F238E27FC236}">
                <a16:creationId xmlns:a16="http://schemas.microsoft.com/office/drawing/2014/main" id="{470BCAB7-6C18-4446-F3C1-91F867457540}"/>
              </a:ext>
            </a:extLst>
          </p:cNvPr>
          <p:cNvSpPr txBox="1"/>
          <p:nvPr/>
        </p:nvSpPr>
        <p:spPr>
          <a:xfrm>
            <a:off x="6958529" y="1162794"/>
            <a:ext cx="1482600" cy="892522"/>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ea typeface="Montserrat"/>
                <a:cs typeface="Montserrat"/>
                <a:sym typeface="Montserrat"/>
              </a:rPr>
              <a:t>FRANCIA</a:t>
            </a:r>
            <a:endParaRPr kumimoji="0" sz="1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Patchwork Saint</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rPr>
              <a:t>Lazare, 3 Rue de Stockholm Paris 8</a:t>
            </a:r>
            <a:endParaRPr kumimoji="0" sz="1000" b="0" i="0" u="none" strike="noStrike" kern="0" cap="none" spc="0" normalizeH="0" baseline="0" noProof="0">
              <a:ln>
                <a:noFill/>
              </a:ln>
              <a:solidFill>
                <a:srgbClr val="FFFFFF"/>
              </a:solidFill>
              <a:effectLst/>
              <a:uLnTx/>
              <a:uFillTx/>
              <a:latin typeface="Montserrat SemiBold"/>
              <a:ea typeface="Montserrat SemiBold"/>
              <a:cs typeface="Montserrat SemiBold"/>
              <a:sym typeface="Montserrat SemiBold"/>
            </a:endParaRPr>
          </a:p>
        </p:txBody>
      </p:sp>
      <p:sp>
        <p:nvSpPr>
          <p:cNvPr id="16" name="Google Shape;886;p40">
            <a:extLst>
              <a:ext uri="{FF2B5EF4-FFF2-40B4-BE49-F238E27FC236}">
                <a16:creationId xmlns:a16="http://schemas.microsoft.com/office/drawing/2014/main" id="{152E0BD2-7E74-BCC2-9A91-245B7062D565}"/>
              </a:ext>
            </a:extLst>
          </p:cNvPr>
          <p:cNvSpPr txBox="1"/>
          <p:nvPr/>
        </p:nvSpPr>
        <p:spPr>
          <a:xfrm>
            <a:off x="4831303" y="3261621"/>
            <a:ext cx="2222100" cy="97716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ea typeface="Montserrat"/>
                <a:cs typeface="Montserrat"/>
                <a:sym typeface="Montserrat"/>
              </a:rPr>
              <a:t>ASTURIAS</a:t>
            </a:r>
            <a:endParaRPr kumimoji="0" lang="es-ES" sz="1000" b="1" i="0" u="none" strike="noStrike" kern="0" cap="none" spc="0" normalizeH="0" baseline="0" noProof="0">
              <a:ln>
                <a:noFill/>
              </a:ln>
              <a:solidFill>
                <a:srgbClr val="FFFFFF"/>
              </a:solidFill>
              <a:effectLst/>
              <a:uLnTx/>
              <a:uFillTx/>
              <a:latin typeface="Montserrat"/>
              <a:ea typeface="Montserrat"/>
              <a:cs typeface="Montserrat"/>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cs typeface="Arial"/>
                <a:sym typeface="Montserrat SemiBold"/>
              </a:rPr>
              <a:t>Parque Tecnológico Asturias</a:t>
            </a:r>
            <a:endParaRPr kumimoji="0" lang="es" sz="1000" b="0" i="0" u="none" strike="noStrike" kern="0" cap="none" spc="0" normalizeH="0" baseline="0" noProof="0">
              <a:ln>
                <a:noFill/>
              </a:ln>
              <a:solidFill>
                <a:srgbClr val="FFFFFF"/>
              </a:solidFill>
              <a:effectLst/>
              <a:uLnTx/>
              <a:uFillTx/>
              <a:latin typeface="Montserrat SemiBold"/>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cs typeface="Arial"/>
                <a:sym typeface="Montserrat SemiBold"/>
              </a:rPr>
              <a:t>Edificio </a:t>
            </a:r>
            <a:r>
              <a:rPr kumimoji="0" lang="es" sz="1000" b="0" i="0" u="none" strike="noStrike" kern="0" cap="none" spc="0" normalizeH="0" baseline="0" noProof="0" err="1">
                <a:ln>
                  <a:noFill/>
                </a:ln>
                <a:solidFill>
                  <a:srgbClr val="FFFFFF"/>
                </a:solidFill>
                <a:effectLst/>
                <a:uLnTx/>
                <a:uFillTx/>
                <a:latin typeface="Montserrat SemiBold"/>
                <a:cs typeface="Arial"/>
                <a:sym typeface="Montserrat SemiBold"/>
              </a:rPr>
              <a:t>Centroelena</a:t>
            </a:r>
            <a:r>
              <a:rPr kumimoji="0" lang="es" sz="1000" b="0" i="0" u="none" strike="noStrike" kern="0" cap="none" spc="0" normalizeH="0" baseline="0" noProof="0">
                <a:ln>
                  <a:noFill/>
                </a:ln>
                <a:solidFill>
                  <a:srgbClr val="FFFFFF"/>
                </a:solidFill>
                <a:effectLst/>
                <a:uLnTx/>
                <a:uFillTx/>
                <a:latin typeface="Montserrat SemiBold"/>
                <a:cs typeface="Arial"/>
                <a:sym typeface="Montserrat SemiBold"/>
              </a:rPr>
              <a:t> II, 2B</a:t>
            </a:r>
            <a:endParaRPr kumimoji="0" lang="es" sz="1000" b="0" i="0" u="none" strike="noStrike" kern="0" cap="none" spc="0" normalizeH="0" baseline="0" noProof="0">
              <a:ln>
                <a:noFill/>
              </a:ln>
              <a:solidFill>
                <a:srgbClr val="FFFFFF"/>
              </a:solidFill>
              <a:effectLst/>
              <a:uLnTx/>
              <a:uFillTx/>
              <a:latin typeface="Montserrat SemiBold"/>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cs typeface="Arial"/>
                <a:sym typeface="Montserrat SemiBold"/>
              </a:rPr>
              <a:t>33428 Llanera, Asturias</a:t>
            </a:r>
            <a:endParaRPr kumimoji="0" lang="es" sz="1000" b="0" i="0" u="none" strike="noStrike" kern="0" cap="none" spc="0" normalizeH="0" baseline="0" noProof="0">
              <a:ln>
                <a:noFill/>
              </a:ln>
              <a:solidFill>
                <a:srgbClr val="FFFFFF"/>
              </a:solidFill>
              <a:effectLst/>
              <a:uLnTx/>
              <a:uFillTx/>
              <a:latin typeface="Montserrat SemiBold"/>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000" b="0" i="0" u="none" strike="noStrike" kern="0" cap="none" spc="0" normalizeH="0" baseline="0" noProof="0">
                <a:ln>
                  <a:noFill/>
                </a:ln>
                <a:solidFill>
                  <a:srgbClr val="FFFFFF"/>
                </a:solidFill>
                <a:effectLst/>
                <a:uLnTx/>
                <a:uFillTx/>
                <a:latin typeface="Montserrat SemiBold"/>
                <a:cs typeface="Arial"/>
                <a:sym typeface="Montserrat SemiBold"/>
              </a:rPr>
              <a:t>Tel: 984 498 079</a:t>
            </a:r>
            <a:endParaRPr kumimoji="0" lang="es" sz="1000" b="0" i="0" u="none" strike="noStrike" kern="0" cap="none" spc="0" normalizeH="0" baseline="0" noProof="0">
              <a:ln>
                <a:noFill/>
              </a:ln>
              <a:solidFill>
                <a:srgbClr val="FFFFFF"/>
              </a:solidFill>
              <a:effectLst/>
              <a:uLnTx/>
              <a:uFillTx/>
              <a:latin typeface="Montserrat SemiBold"/>
              <a:cs typeface="Arial"/>
              <a:sym typeface="Arial"/>
            </a:endParaRPr>
          </a:p>
        </p:txBody>
      </p:sp>
      <p:sp>
        <p:nvSpPr>
          <p:cNvPr id="17" name="Google Shape;890;p40">
            <a:extLst>
              <a:ext uri="{FF2B5EF4-FFF2-40B4-BE49-F238E27FC236}">
                <a16:creationId xmlns:a16="http://schemas.microsoft.com/office/drawing/2014/main" id="{D33899CE-7CD8-3CC6-112B-71D882AB61A2}"/>
              </a:ext>
            </a:extLst>
          </p:cNvPr>
          <p:cNvSpPr txBox="1"/>
          <p:nvPr/>
        </p:nvSpPr>
        <p:spPr>
          <a:xfrm>
            <a:off x="6957005" y="2149947"/>
            <a:ext cx="1741200" cy="930994"/>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cs typeface="Arial"/>
                <a:sym typeface="Montserrat"/>
              </a:rPr>
              <a:t>A CORUÑA</a:t>
            </a:r>
            <a:endParaRPr kumimoji="0" sz="1000" b="1" i="0" u="none" strike="noStrike" kern="0" cap="none" spc="0" normalizeH="0" baseline="0" noProof="0">
              <a:ln>
                <a:noFill/>
              </a:ln>
              <a:solidFill>
                <a:srgbClr val="FFFFFF"/>
              </a:solidFill>
              <a:effectLst/>
              <a:uLnTx/>
              <a:uFillTx/>
              <a:latin typeface="Montserrat"/>
              <a:cs typeface="Arial"/>
              <a:sym typeface="Montserrat"/>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cs typeface="Arial"/>
                <a:sym typeface="Arial"/>
              </a:rPr>
              <a:t>C/ Real 74-76</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cs typeface="Arial"/>
                <a:sym typeface="Arial"/>
              </a:rPr>
              <a:t>15003 A Coruña</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000" b="1" i="0" u="none" strike="noStrike" kern="0" cap="none" spc="0" normalizeH="0" baseline="0" noProof="0">
                <a:ln>
                  <a:noFill/>
                </a:ln>
                <a:solidFill>
                  <a:srgbClr val="FFFFFF"/>
                </a:solidFill>
                <a:effectLst/>
                <a:uLnTx/>
                <a:uFillTx/>
                <a:latin typeface="Montserrat"/>
                <a:cs typeface="Arial"/>
                <a:sym typeface="Arial"/>
              </a:rPr>
              <a:t>Tel: 91 590 19 60</a:t>
            </a:r>
          </a:p>
        </p:txBody>
      </p:sp>
    </p:spTree>
    <p:extLst>
      <p:ext uri="{BB962C8B-B14F-4D97-AF65-F5344CB8AC3E}">
        <p14:creationId xmlns:p14="http://schemas.microsoft.com/office/powerpoint/2010/main" val="3846088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¿Qué es una API? ¿Y una API </a:t>
            </a:r>
            <a:r>
              <a:rPr lang="es-ES" sz="2100" b="1" dirty="0" err="1">
                <a:latin typeface="Montserrat"/>
                <a:ea typeface="Montserrat"/>
                <a:cs typeface="Montserrat"/>
                <a:sym typeface="Montserrat"/>
              </a:rPr>
              <a:t>Rest</a:t>
            </a:r>
            <a:r>
              <a:rPr lang="es-ES" sz="2100" b="1" dirty="0">
                <a:latin typeface="Montserrat"/>
                <a:ea typeface="Montserrat"/>
                <a:cs typeface="Montserrat"/>
                <a:sym typeface="Montserrat"/>
              </a:rPr>
              <a:t>?</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pic>
        <p:nvPicPr>
          <p:cNvPr id="9" name="Imagen 8">
            <a:extLst>
              <a:ext uri="{FF2B5EF4-FFF2-40B4-BE49-F238E27FC236}">
                <a16:creationId xmlns:a16="http://schemas.microsoft.com/office/drawing/2014/main" id="{D8642AF0-73C5-53A5-38D8-54F82B197674}"/>
              </a:ext>
            </a:extLst>
          </p:cNvPr>
          <p:cNvPicPr>
            <a:picLocks noChangeAspect="1"/>
          </p:cNvPicPr>
          <p:nvPr/>
        </p:nvPicPr>
        <p:blipFill>
          <a:blip r:embed="rId3"/>
          <a:stretch>
            <a:fillRect/>
          </a:stretch>
        </p:blipFill>
        <p:spPr>
          <a:xfrm>
            <a:off x="675751" y="1289274"/>
            <a:ext cx="4008044" cy="1987322"/>
          </a:xfrm>
          <a:prstGeom prst="rect">
            <a:avLst/>
          </a:prstGeom>
        </p:spPr>
      </p:pic>
      <p:pic>
        <p:nvPicPr>
          <p:cNvPr id="10" name="Imagen 9">
            <a:extLst>
              <a:ext uri="{FF2B5EF4-FFF2-40B4-BE49-F238E27FC236}">
                <a16:creationId xmlns:a16="http://schemas.microsoft.com/office/drawing/2014/main" id="{06A00D9D-2E71-7702-0C96-D2E2C105A29E}"/>
              </a:ext>
            </a:extLst>
          </p:cNvPr>
          <p:cNvPicPr>
            <a:picLocks noChangeAspect="1"/>
          </p:cNvPicPr>
          <p:nvPr/>
        </p:nvPicPr>
        <p:blipFill>
          <a:blip r:embed="rId4"/>
          <a:stretch>
            <a:fillRect/>
          </a:stretch>
        </p:blipFill>
        <p:spPr>
          <a:xfrm>
            <a:off x="4206377" y="2845544"/>
            <a:ext cx="4137442" cy="1847368"/>
          </a:xfrm>
          <a:prstGeom prst="rect">
            <a:avLst/>
          </a:prstGeom>
        </p:spPr>
      </p:pic>
    </p:spTree>
    <p:extLst>
      <p:ext uri="{BB962C8B-B14F-4D97-AF65-F5344CB8AC3E}">
        <p14:creationId xmlns:p14="http://schemas.microsoft.com/office/powerpoint/2010/main" val="2627774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Arquitectura API </a:t>
            </a:r>
            <a:r>
              <a:rPr lang="es-ES" sz="2100" b="1" dirty="0" err="1">
                <a:latin typeface="Montserrat"/>
                <a:ea typeface="Montserrat"/>
                <a:cs typeface="Montserrat"/>
                <a:sym typeface="Montserrat"/>
              </a:rPr>
              <a:t>Rest</a:t>
            </a:r>
            <a:endParaRPr lang="es-ES" sz="2100" b="1" dirty="0">
              <a:latin typeface="Montserrat"/>
              <a:ea typeface="Montserrat"/>
              <a:cs typeface="Montserrat"/>
              <a:sym typeface="Montserrat"/>
            </a:endParaRP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pic>
        <p:nvPicPr>
          <p:cNvPr id="4" name="Imagen 3">
            <a:extLst>
              <a:ext uri="{FF2B5EF4-FFF2-40B4-BE49-F238E27FC236}">
                <a16:creationId xmlns:a16="http://schemas.microsoft.com/office/drawing/2014/main" id="{FA386A03-050D-46A3-F3F5-C1FA60C97DB3}"/>
              </a:ext>
            </a:extLst>
          </p:cNvPr>
          <p:cNvPicPr>
            <a:picLocks noChangeAspect="1"/>
          </p:cNvPicPr>
          <p:nvPr/>
        </p:nvPicPr>
        <p:blipFill>
          <a:blip r:embed="rId3"/>
          <a:stretch>
            <a:fillRect/>
          </a:stretch>
        </p:blipFill>
        <p:spPr>
          <a:xfrm>
            <a:off x="560300" y="1748906"/>
            <a:ext cx="3767526" cy="2754617"/>
          </a:xfrm>
          <a:prstGeom prst="rect">
            <a:avLst/>
          </a:prstGeom>
        </p:spPr>
      </p:pic>
      <p:sp>
        <p:nvSpPr>
          <p:cNvPr id="5" name="CuadroTexto 4">
            <a:extLst>
              <a:ext uri="{FF2B5EF4-FFF2-40B4-BE49-F238E27FC236}">
                <a16:creationId xmlns:a16="http://schemas.microsoft.com/office/drawing/2014/main" id="{797E216D-5647-19AE-DD83-939F5E5D28EE}"/>
              </a:ext>
            </a:extLst>
          </p:cNvPr>
          <p:cNvSpPr txBox="1"/>
          <p:nvPr/>
        </p:nvSpPr>
        <p:spPr>
          <a:xfrm>
            <a:off x="4679597" y="1910496"/>
            <a:ext cx="4035778" cy="2431435"/>
          </a:xfrm>
          <a:prstGeom prst="rect">
            <a:avLst/>
          </a:prstGeom>
          <a:noFill/>
        </p:spPr>
        <p:txBody>
          <a:bodyPr wrap="square">
            <a:spAutoFit/>
          </a:bodyPr>
          <a:lstStyle/>
          <a:p>
            <a:r>
              <a:rPr lang="es-ES" sz="1200" dirty="0">
                <a:latin typeface="Montserrat" panose="00000500000000000000" pitchFamily="2" charset="0"/>
              </a:rPr>
              <a:t>Principios de diseño REST:</a:t>
            </a:r>
          </a:p>
          <a:p>
            <a:endParaRPr lang="es-ES" sz="1200" dirty="0">
              <a:latin typeface="Montserrat" panose="00000500000000000000" pitchFamily="2" charset="0"/>
            </a:endParaRPr>
          </a:p>
          <a:p>
            <a:pPr marL="171450" indent="-171450">
              <a:buFont typeface="Arial" panose="020B0604020202020204" pitchFamily="34" charset="0"/>
              <a:buChar char="•"/>
            </a:pPr>
            <a:r>
              <a:rPr lang="es-ES" sz="1200" dirty="0">
                <a:latin typeface="Montserrat" panose="00000500000000000000" pitchFamily="2" charset="0"/>
              </a:rPr>
              <a:t>Interfaz uniforme</a:t>
            </a:r>
          </a:p>
          <a:p>
            <a:pPr marL="171450" indent="-171450">
              <a:buFont typeface="Arial" panose="020B0604020202020204" pitchFamily="34" charset="0"/>
              <a:buChar char="•"/>
            </a:pPr>
            <a:r>
              <a:rPr lang="es-ES" sz="1200" dirty="0">
                <a:latin typeface="Montserrat" panose="00000500000000000000" pitchFamily="2" charset="0"/>
              </a:rPr>
              <a:t>Desacoplamiento del cliente-servidor</a:t>
            </a:r>
          </a:p>
          <a:p>
            <a:pPr marL="171450" indent="-171450">
              <a:buFont typeface="Arial" panose="020B0604020202020204" pitchFamily="34" charset="0"/>
              <a:buChar char="•"/>
            </a:pPr>
            <a:r>
              <a:rPr lang="es-ES" sz="1200" dirty="0">
                <a:latin typeface="Montserrat" panose="00000500000000000000" pitchFamily="2" charset="0"/>
              </a:rPr>
              <a:t>Sin estado</a:t>
            </a:r>
          </a:p>
          <a:p>
            <a:pPr marL="171450" indent="-171450">
              <a:buFont typeface="Arial" panose="020B0604020202020204" pitchFamily="34" charset="0"/>
              <a:buChar char="•"/>
            </a:pPr>
            <a:r>
              <a:rPr lang="es-ES" sz="1200" dirty="0">
                <a:latin typeface="Montserrat" panose="00000500000000000000" pitchFamily="2" charset="0"/>
              </a:rPr>
              <a:t>Capacidad de almacenamiento en memoria caché</a:t>
            </a:r>
          </a:p>
          <a:p>
            <a:pPr marL="171450" indent="-171450">
              <a:buFont typeface="Arial" panose="020B0604020202020204" pitchFamily="34" charset="0"/>
              <a:buChar char="•"/>
            </a:pPr>
            <a:r>
              <a:rPr lang="es-ES" sz="1200" dirty="0">
                <a:latin typeface="Montserrat" panose="00000500000000000000" pitchFamily="2" charset="0"/>
              </a:rPr>
              <a:t>Arquitectura del sistema en capas</a:t>
            </a:r>
          </a:p>
          <a:p>
            <a:endParaRPr lang="es-ES" dirty="0">
              <a:latin typeface="Montserrat" panose="00000500000000000000" pitchFamily="2" charset="0"/>
            </a:endParaRPr>
          </a:p>
          <a:p>
            <a:endParaRPr lang="es-ES" dirty="0">
              <a:latin typeface="Montserrat" panose="00000500000000000000" pitchFamily="2" charset="0"/>
            </a:endParaRPr>
          </a:p>
          <a:p>
            <a:endParaRPr lang="es-ES" dirty="0">
              <a:latin typeface="Montserrat" panose="00000500000000000000" pitchFamily="2" charset="0"/>
            </a:endParaRPr>
          </a:p>
          <a:p>
            <a:endParaRPr lang="es-ES" dirty="0">
              <a:latin typeface="Montserrat" panose="00000500000000000000" pitchFamily="2" charset="0"/>
            </a:endParaRPr>
          </a:p>
        </p:txBody>
      </p:sp>
      <p:sp>
        <p:nvSpPr>
          <p:cNvPr id="6" name="Rectángulo 5">
            <a:extLst>
              <a:ext uri="{FF2B5EF4-FFF2-40B4-BE49-F238E27FC236}">
                <a16:creationId xmlns:a16="http://schemas.microsoft.com/office/drawing/2014/main" id="{6E4D9779-0FFA-73CE-366F-D6EA204735A6}"/>
              </a:ext>
            </a:extLst>
          </p:cNvPr>
          <p:cNvSpPr/>
          <p:nvPr/>
        </p:nvSpPr>
        <p:spPr>
          <a:xfrm>
            <a:off x="3988106" y="1465243"/>
            <a:ext cx="339720" cy="55627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383863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Lenguajes (Sintaxis) </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pic>
        <p:nvPicPr>
          <p:cNvPr id="4" name="Imagen 3">
            <a:extLst>
              <a:ext uri="{FF2B5EF4-FFF2-40B4-BE49-F238E27FC236}">
                <a16:creationId xmlns:a16="http://schemas.microsoft.com/office/drawing/2014/main" id="{139D26C4-A297-CA93-E00A-3D674D83FEB8}"/>
              </a:ext>
            </a:extLst>
          </p:cNvPr>
          <p:cNvPicPr>
            <a:picLocks noChangeAspect="1"/>
          </p:cNvPicPr>
          <p:nvPr/>
        </p:nvPicPr>
        <p:blipFill>
          <a:blip r:embed="rId2"/>
          <a:stretch>
            <a:fillRect/>
          </a:stretch>
        </p:blipFill>
        <p:spPr>
          <a:xfrm>
            <a:off x="496936" y="1078537"/>
            <a:ext cx="1567391" cy="680696"/>
          </a:xfrm>
          <a:prstGeom prst="rect">
            <a:avLst/>
          </a:prstGeom>
        </p:spPr>
      </p:pic>
      <p:sp>
        <p:nvSpPr>
          <p:cNvPr id="7" name="CuadroTexto 6">
            <a:extLst>
              <a:ext uri="{FF2B5EF4-FFF2-40B4-BE49-F238E27FC236}">
                <a16:creationId xmlns:a16="http://schemas.microsoft.com/office/drawing/2014/main" id="{CAEAD43A-45D2-0830-29D6-903E235BE48A}"/>
              </a:ext>
            </a:extLst>
          </p:cNvPr>
          <p:cNvSpPr txBox="1">
            <a:spLocks/>
          </p:cNvSpPr>
          <p:nvPr/>
        </p:nvSpPr>
        <p:spPr>
          <a:xfrm>
            <a:off x="4886382" y="1464460"/>
            <a:ext cx="4384314" cy="276999"/>
          </a:xfrm>
          <a:prstGeom prst="rect">
            <a:avLst/>
          </a:prstGeom>
          <a:noFill/>
        </p:spPr>
        <p:txBody>
          <a:bodyPr wrap="square">
            <a:spAutoFit/>
          </a:bodyPr>
          <a:lstStyle/>
          <a:p>
            <a:r>
              <a:rPr lang="en-US" sz="1200" b="0" i="0" dirty="0">
                <a:solidFill>
                  <a:srgbClr val="4D5156"/>
                </a:solidFill>
                <a:effectLst/>
                <a:latin typeface="arial" panose="020B0604020202020204" pitchFamily="34" charset="0"/>
              </a:rPr>
              <a:t>YAML is a human-readable data-serialization language.</a:t>
            </a:r>
            <a:endParaRPr lang="es-ES" sz="1200" dirty="0"/>
          </a:p>
        </p:txBody>
      </p:sp>
      <p:sp>
        <p:nvSpPr>
          <p:cNvPr id="8" name="CuadroTexto 7">
            <a:extLst>
              <a:ext uri="{FF2B5EF4-FFF2-40B4-BE49-F238E27FC236}">
                <a16:creationId xmlns:a16="http://schemas.microsoft.com/office/drawing/2014/main" id="{AF0569A7-DCED-00D8-E2B0-6EBD6EE4AC5F}"/>
              </a:ext>
            </a:extLst>
          </p:cNvPr>
          <p:cNvSpPr txBox="1">
            <a:spLocks/>
          </p:cNvSpPr>
          <p:nvPr/>
        </p:nvSpPr>
        <p:spPr>
          <a:xfrm>
            <a:off x="4887766" y="1174944"/>
            <a:ext cx="2743143" cy="307777"/>
          </a:xfrm>
          <a:prstGeom prst="rect">
            <a:avLst/>
          </a:prstGeom>
          <a:noFill/>
        </p:spPr>
        <p:txBody>
          <a:bodyPr wrap="square">
            <a:spAutoFit/>
          </a:bodyPr>
          <a:lstStyle/>
          <a:p>
            <a:r>
              <a:rPr lang="es-ES" b="1" i="0" dirty="0">
                <a:solidFill>
                  <a:srgbClr val="5F6368"/>
                </a:solidFill>
                <a:effectLst/>
                <a:latin typeface="arial" panose="020B0604020202020204" pitchFamily="34" charset="0"/>
              </a:rPr>
              <a:t>YAML </a:t>
            </a:r>
            <a:r>
              <a:rPr lang="es-ES" b="1" i="0" dirty="0" err="1">
                <a:solidFill>
                  <a:srgbClr val="5F6368"/>
                </a:solidFill>
                <a:effectLst/>
                <a:latin typeface="arial" panose="020B0604020202020204" pitchFamily="34" charset="0"/>
              </a:rPr>
              <a:t>Ain't</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Markup</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Language</a:t>
            </a:r>
            <a:endParaRPr lang="es-ES" dirty="0"/>
          </a:p>
        </p:txBody>
      </p:sp>
      <p:pic>
        <p:nvPicPr>
          <p:cNvPr id="9" name="Imagen 8">
            <a:extLst>
              <a:ext uri="{FF2B5EF4-FFF2-40B4-BE49-F238E27FC236}">
                <a16:creationId xmlns:a16="http://schemas.microsoft.com/office/drawing/2014/main" id="{D307343B-CC39-02B1-0B9F-46D01B702977}"/>
              </a:ext>
            </a:extLst>
          </p:cNvPr>
          <p:cNvPicPr>
            <a:picLocks noChangeAspect="1"/>
          </p:cNvPicPr>
          <p:nvPr/>
        </p:nvPicPr>
        <p:blipFill>
          <a:blip r:embed="rId3"/>
          <a:stretch>
            <a:fillRect/>
          </a:stretch>
        </p:blipFill>
        <p:spPr>
          <a:xfrm>
            <a:off x="7721898" y="760483"/>
            <a:ext cx="745884" cy="720164"/>
          </a:xfrm>
          <a:prstGeom prst="rect">
            <a:avLst/>
          </a:prstGeom>
        </p:spPr>
      </p:pic>
      <p:pic>
        <p:nvPicPr>
          <p:cNvPr id="11" name="Imagen 10">
            <a:extLst>
              <a:ext uri="{FF2B5EF4-FFF2-40B4-BE49-F238E27FC236}">
                <a16:creationId xmlns:a16="http://schemas.microsoft.com/office/drawing/2014/main" id="{0C28FA27-B751-7B65-2B72-7C425835ECEC}"/>
              </a:ext>
            </a:extLst>
          </p:cNvPr>
          <p:cNvPicPr>
            <a:picLocks noChangeAspect="1"/>
          </p:cNvPicPr>
          <p:nvPr/>
        </p:nvPicPr>
        <p:blipFill>
          <a:blip r:embed="rId4"/>
          <a:stretch>
            <a:fillRect/>
          </a:stretch>
        </p:blipFill>
        <p:spPr>
          <a:xfrm>
            <a:off x="5219128" y="1856601"/>
            <a:ext cx="2996617" cy="3048104"/>
          </a:xfrm>
          <a:prstGeom prst="rect">
            <a:avLst/>
          </a:prstGeom>
        </p:spPr>
      </p:pic>
      <p:pic>
        <p:nvPicPr>
          <p:cNvPr id="15" name="Imagen 14">
            <a:extLst>
              <a:ext uri="{FF2B5EF4-FFF2-40B4-BE49-F238E27FC236}">
                <a16:creationId xmlns:a16="http://schemas.microsoft.com/office/drawing/2014/main" id="{3D8BF8C7-D047-6958-344D-A3891BBE37FB}"/>
              </a:ext>
            </a:extLst>
          </p:cNvPr>
          <p:cNvPicPr>
            <a:picLocks noChangeAspect="1"/>
          </p:cNvPicPr>
          <p:nvPr/>
        </p:nvPicPr>
        <p:blipFill>
          <a:blip r:embed="rId5"/>
          <a:stretch>
            <a:fillRect/>
          </a:stretch>
        </p:blipFill>
        <p:spPr>
          <a:xfrm>
            <a:off x="350729" y="1910346"/>
            <a:ext cx="3277025" cy="2890607"/>
          </a:xfrm>
          <a:prstGeom prst="rect">
            <a:avLst/>
          </a:prstGeom>
        </p:spPr>
      </p:pic>
    </p:spTree>
    <p:extLst>
      <p:ext uri="{BB962C8B-B14F-4D97-AF65-F5344CB8AC3E}">
        <p14:creationId xmlns:p14="http://schemas.microsoft.com/office/powerpoint/2010/main" val="3513901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Especificaciones API</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pic>
        <p:nvPicPr>
          <p:cNvPr id="5" name="Imagen 4">
            <a:extLst>
              <a:ext uri="{FF2B5EF4-FFF2-40B4-BE49-F238E27FC236}">
                <a16:creationId xmlns:a16="http://schemas.microsoft.com/office/drawing/2014/main" id="{A87EF938-14A8-B918-632D-D81842867EB6}"/>
              </a:ext>
            </a:extLst>
          </p:cNvPr>
          <p:cNvPicPr>
            <a:picLocks noChangeAspect="1"/>
          </p:cNvPicPr>
          <p:nvPr/>
        </p:nvPicPr>
        <p:blipFill>
          <a:blip r:embed="rId3"/>
          <a:stretch>
            <a:fillRect/>
          </a:stretch>
        </p:blipFill>
        <p:spPr>
          <a:xfrm>
            <a:off x="560300" y="1309532"/>
            <a:ext cx="1221734" cy="1239700"/>
          </a:xfrm>
          <a:prstGeom prst="rect">
            <a:avLst/>
          </a:prstGeom>
        </p:spPr>
      </p:pic>
      <p:pic>
        <p:nvPicPr>
          <p:cNvPr id="6" name="Imagen 5">
            <a:extLst>
              <a:ext uri="{FF2B5EF4-FFF2-40B4-BE49-F238E27FC236}">
                <a16:creationId xmlns:a16="http://schemas.microsoft.com/office/drawing/2014/main" id="{C84B42F6-C422-E666-DB45-621EBEFB171D}"/>
              </a:ext>
            </a:extLst>
          </p:cNvPr>
          <p:cNvPicPr>
            <a:picLocks noChangeAspect="1"/>
          </p:cNvPicPr>
          <p:nvPr/>
        </p:nvPicPr>
        <p:blipFill>
          <a:blip r:embed="rId4"/>
          <a:stretch>
            <a:fillRect/>
          </a:stretch>
        </p:blipFill>
        <p:spPr>
          <a:xfrm>
            <a:off x="1967345" y="1477268"/>
            <a:ext cx="6883500" cy="3379545"/>
          </a:xfrm>
          <a:prstGeom prst="rect">
            <a:avLst/>
          </a:prstGeom>
        </p:spPr>
      </p:pic>
    </p:spTree>
    <p:extLst>
      <p:ext uri="{BB962C8B-B14F-4D97-AF65-F5344CB8AC3E}">
        <p14:creationId xmlns:p14="http://schemas.microsoft.com/office/powerpoint/2010/main" val="4073349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Especificaciones API</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pic>
        <p:nvPicPr>
          <p:cNvPr id="7172" name="Picture 4" descr="ABAP OpenAPI Client Generation in ABAP | SAP Blogs">
            <a:extLst>
              <a:ext uri="{FF2B5EF4-FFF2-40B4-BE49-F238E27FC236}">
                <a16:creationId xmlns:a16="http://schemas.microsoft.com/office/drawing/2014/main" id="{38169370-D283-7610-74F9-982DAFD6F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55" y="1180430"/>
            <a:ext cx="2320634" cy="62487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D4702393-A337-CFCF-1C4C-7145D8591C08}"/>
              </a:ext>
            </a:extLst>
          </p:cNvPr>
          <p:cNvPicPr>
            <a:picLocks noChangeAspect="1"/>
          </p:cNvPicPr>
          <p:nvPr/>
        </p:nvPicPr>
        <p:blipFill>
          <a:blip r:embed="rId4"/>
          <a:stretch>
            <a:fillRect/>
          </a:stretch>
        </p:blipFill>
        <p:spPr>
          <a:xfrm>
            <a:off x="699655" y="2047362"/>
            <a:ext cx="6954982" cy="2807832"/>
          </a:xfrm>
          <a:prstGeom prst="rect">
            <a:avLst/>
          </a:prstGeom>
        </p:spPr>
      </p:pic>
    </p:spTree>
    <p:extLst>
      <p:ext uri="{BB962C8B-B14F-4D97-AF65-F5344CB8AC3E}">
        <p14:creationId xmlns:p14="http://schemas.microsoft.com/office/powerpoint/2010/main" val="2978088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33">
            <a:extLst>
              <a:ext uri="{FF2B5EF4-FFF2-40B4-BE49-F238E27FC236}">
                <a16:creationId xmlns:a16="http://schemas.microsoft.com/office/drawing/2014/main" id="{DE2CCFFD-79F6-AD40-02F3-2CCB8EDA8B19}"/>
              </a:ext>
            </a:extLst>
          </p:cNvPr>
          <p:cNvSpPr txBox="1">
            <a:spLocks/>
          </p:cNvSpPr>
          <p:nvPr/>
        </p:nvSpPr>
        <p:spPr>
          <a:xfrm>
            <a:off x="560300" y="220987"/>
            <a:ext cx="6003060" cy="556276"/>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ES" sz="2100" b="1" dirty="0">
                <a:latin typeface="Montserrat"/>
                <a:ea typeface="Montserrat"/>
                <a:cs typeface="Montserrat"/>
                <a:sym typeface="Montserrat"/>
              </a:rPr>
              <a:t>Especificaciones API</a:t>
            </a:r>
          </a:p>
        </p:txBody>
      </p:sp>
      <p:cxnSp>
        <p:nvCxnSpPr>
          <p:cNvPr id="3" name="Google Shape;742;p33">
            <a:extLst>
              <a:ext uri="{FF2B5EF4-FFF2-40B4-BE49-F238E27FC236}">
                <a16:creationId xmlns:a16="http://schemas.microsoft.com/office/drawing/2014/main" id="{F0394D7F-6608-B91A-A10F-CA38DD513315}"/>
              </a:ext>
            </a:extLst>
          </p:cNvPr>
          <p:cNvCxnSpPr/>
          <p:nvPr/>
        </p:nvCxnSpPr>
        <p:spPr>
          <a:xfrm>
            <a:off x="675750" y="984517"/>
            <a:ext cx="1899900" cy="0"/>
          </a:xfrm>
          <a:prstGeom prst="straightConnector1">
            <a:avLst/>
          </a:prstGeom>
          <a:noFill/>
          <a:ln w="38100" cap="flat" cmpd="sng">
            <a:solidFill>
              <a:schemeClr val="dk1"/>
            </a:solidFill>
            <a:prstDash val="solid"/>
            <a:round/>
            <a:headEnd type="none" w="med" len="med"/>
            <a:tailEnd type="none" w="med" len="med"/>
          </a:ln>
        </p:spPr>
      </p:cxnSp>
      <p:pic>
        <p:nvPicPr>
          <p:cNvPr id="8" name="Imagen 7">
            <a:extLst>
              <a:ext uri="{FF2B5EF4-FFF2-40B4-BE49-F238E27FC236}">
                <a16:creationId xmlns:a16="http://schemas.microsoft.com/office/drawing/2014/main" id="{8054E0F2-85A8-B3A4-CDB3-23F2E0556E98}"/>
              </a:ext>
            </a:extLst>
          </p:cNvPr>
          <p:cNvPicPr>
            <a:picLocks noChangeAspect="1"/>
          </p:cNvPicPr>
          <p:nvPr/>
        </p:nvPicPr>
        <p:blipFill>
          <a:blip r:embed="rId3"/>
          <a:stretch>
            <a:fillRect/>
          </a:stretch>
        </p:blipFill>
        <p:spPr>
          <a:xfrm>
            <a:off x="3063313" y="1545437"/>
            <a:ext cx="5232667" cy="3072392"/>
          </a:xfrm>
          <a:prstGeom prst="rect">
            <a:avLst/>
          </a:prstGeom>
        </p:spPr>
      </p:pic>
      <p:pic>
        <p:nvPicPr>
          <p:cNvPr id="6" name="Imagen 5">
            <a:extLst>
              <a:ext uri="{FF2B5EF4-FFF2-40B4-BE49-F238E27FC236}">
                <a16:creationId xmlns:a16="http://schemas.microsoft.com/office/drawing/2014/main" id="{EFA17FD6-79D2-4D4D-CCCE-70233D1F778D}"/>
              </a:ext>
            </a:extLst>
          </p:cNvPr>
          <p:cNvPicPr>
            <a:picLocks noChangeAspect="1"/>
          </p:cNvPicPr>
          <p:nvPr/>
        </p:nvPicPr>
        <p:blipFill>
          <a:blip r:embed="rId4"/>
          <a:stretch>
            <a:fillRect/>
          </a:stretch>
        </p:blipFill>
        <p:spPr>
          <a:xfrm>
            <a:off x="609863" y="1545437"/>
            <a:ext cx="2125934" cy="1026313"/>
          </a:xfrm>
          <a:prstGeom prst="rect">
            <a:avLst/>
          </a:prstGeom>
        </p:spPr>
      </p:pic>
    </p:spTree>
    <p:extLst>
      <p:ext uri="{BB962C8B-B14F-4D97-AF65-F5344CB8AC3E}">
        <p14:creationId xmlns:p14="http://schemas.microsoft.com/office/powerpoint/2010/main" val="3895155951"/>
      </p:ext>
    </p:extLst>
  </p:cSld>
  <p:clrMapOvr>
    <a:masterClrMapping/>
  </p:clrMapOvr>
</p:sld>
</file>

<file path=ppt/theme/theme1.xml><?xml version="1.0" encoding="utf-8"?>
<a:theme xmlns:a="http://schemas.openxmlformats.org/drawingml/2006/main" name="2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Homologació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A1F53E73AE885468C1CA638FFC150CC" ma:contentTypeVersion="4" ma:contentTypeDescription="Crear nuevo documento." ma:contentTypeScope="" ma:versionID="c0060ebd86a355416d24b6bedb74ffe0">
  <xsd:schema xmlns:xsd="http://www.w3.org/2001/XMLSchema" xmlns:xs="http://www.w3.org/2001/XMLSchema" xmlns:p="http://schemas.microsoft.com/office/2006/metadata/properties" xmlns:ns2="6bedbdbe-a644-4260-9884-88091de76da3" xmlns:ns3="34286b73-aa1d-45fe-81d7-0b3eb0f467d3" targetNamespace="http://schemas.microsoft.com/office/2006/metadata/properties" ma:root="true" ma:fieldsID="78e9e78b3b4e899a5e512ce626304a3f" ns2:_="" ns3:_="">
    <xsd:import namespace="6bedbdbe-a644-4260-9884-88091de76da3"/>
    <xsd:import namespace="34286b73-aa1d-45fe-81d7-0b3eb0f467d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edbdbe-a644-4260-9884-88091de76d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4286b73-aa1d-45fe-81d7-0b3eb0f467d3"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DD2599-DE4C-4C0D-9A80-C477F2F77C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edbdbe-a644-4260-9884-88091de76da3"/>
    <ds:schemaRef ds:uri="34286b73-aa1d-45fe-81d7-0b3eb0f467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67D418-14E0-48F0-95E1-5EE483506AE2}">
  <ds:schemaRefs>
    <ds:schemaRef ds:uri="6bedbdbe-a644-4260-9884-88091de76da3"/>
    <ds:schemaRef ds:uri="http://purl.org/dc/dcmitype/"/>
    <ds:schemaRef ds:uri="http://schemas.openxmlformats.org/package/2006/metadata/core-properties"/>
    <ds:schemaRef ds:uri="http://schemas.microsoft.com/office/2006/documentManagement/types"/>
    <ds:schemaRef ds:uri="http://purl.org/dc/elements/1.1/"/>
    <ds:schemaRef ds:uri="34286b73-aa1d-45fe-81d7-0b3eb0f467d3"/>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AE5D0A41-DF76-4ADC-A62C-7EBF784D09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13475</TotalTime>
  <Words>3069</Words>
  <Application>Microsoft Office PowerPoint</Application>
  <PresentationFormat>Presentación en pantalla (16:9)</PresentationFormat>
  <Paragraphs>344</Paragraphs>
  <Slides>31</Slides>
  <Notes>19</Notes>
  <HiddenSlides>0</HiddenSlides>
  <MMClips>0</MMClips>
  <ScaleCrop>false</ScaleCrop>
  <HeadingPairs>
    <vt:vector size="6" baseType="variant">
      <vt:variant>
        <vt:lpstr>Fuentes usadas</vt:lpstr>
      </vt:variant>
      <vt:variant>
        <vt:i4>13</vt:i4>
      </vt:variant>
      <vt:variant>
        <vt:lpstr>Tema</vt:lpstr>
      </vt:variant>
      <vt:variant>
        <vt:i4>6</vt:i4>
      </vt:variant>
      <vt:variant>
        <vt:lpstr>Títulos de diapositiva</vt:lpstr>
      </vt:variant>
      <vt:variant>
        <vt:i4>31</vt:i4>
      </vt:variant>
    </vt:vector>
  </HeadingPairs>
  <TitlesOfParts>
    <vt:vector size="50" baseType="lpstr">
      <vt:lpstr>Arial Black</vt:lpstr>
      <vt:lpstr>Montserrat</vt:lpstr>
      <vt:lpstr>Consolas</vt:lpstr>
      <vt:lpstr>Work Sans</vt:lpstr>
      <vt:lpstr>-apple-system</vt:lpstr>
      <vt:lpstr>Montserrat SemiBold</vt:lpstr>
      <vt:lpstr>Calibri</vt:lpstr>
      <vt:lpstr>Wingdings</vt:lpstr>
      <vt:lpstr>Calibri Light</vt:lpstr>
      <vt:lpstr>Symbol</vt:lpstr>
      <vt:lpstr>Montserrat Medium</vt:lpstr>
      <vt:lpstr>Arial</vt:lpstr>
      <vt:lpstr>Arial</vt:lpstr>
      <vt:lpstr>2_Diseño personalizado</vt:lpstr>
      <vt:lpstr>Diseño personalizado</vt:lpstr>
      <vt:lpstr>Simple Light</vt:lpstr>
      <vt:lpstr>1_Diseño personalizado</vt:lpstr>
      <vt:lpstr>1_Simple Light</vt:lpstr>
      <vt:lpstr>1_Homologación</vt:lpstr>
      <vt:lpstr>Introducción Estrategia API First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Homologación</dc:title>
  <dc:creator>Alberto Arrabal Meruelo</dc:creator>
  <cp:lastModifiedBy>cliente 82</cp:lastModifiedBy>
  <cp:revision>26</cp:revision>
  <dcterms:modified xsi:type="dcterms:W3CDTF">2023-07-21T12:31:53Z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0x0101008A1F53E73AE885468C1CA638FFC150CC</vt:lpwstr>
  </property>
</Properties>
</file>